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ubik" panose="020B0604020202020204" charset="-79"/>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zdhaot8sBV2WD5DG13qrjiKuS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55c212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55c212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255c212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19"/>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9"/>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8"/>
        <p:cNvGrpSpPr/>
        <p:nvPr/>
      </p:nvGrpSpPr>
      <p:grpSpPr>
        <a:xfrm>
          <a:off x="0" y="0"/>
          <a:ext cx="0" cy="0"/>
          <a:chOff x="0" y="0"/>
          <a:chExt cx="0" cy="0"/>
        </a:xfrm>
      </p:grpSpPr>
      <p:sp>
        <p:nvSpPr>
          <p:cNvPr id="109" name="Google Shape;109;p28"/>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8"/>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2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29"/>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2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9"/>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9"/>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p29"/>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24" name="Google Shape;124;p29"/>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0"/>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3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3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3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31"/>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41" name="Google Shape;141;p31"/>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32"/>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2"/>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32"/>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3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2"/>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3"/>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3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4"/>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3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2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2"/>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22"/>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2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23"/>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23"/>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23"/>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2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26"/>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7"/>
          <p:cNvSpPr>
            <a:spLocks noGrp="1"/>
          </p:cNvSpPr>
          <p:nvPr>
            <p:ph type="pic" idx="2"/>
          </p:nvPr>
        </p:nvSpPr>
        <p:spPr>
          <a:xfrm>
            <a:off x="2589212" y="634965"/>
            <a:ext cx="8915400" cy="3854970"/>
          </a:xfrm>
          <a:prstGeom prst="rect">
            <a:avLst/>
          </a:prstGeom>
          <a:noFill/>
          <a:ln>
            <a:noFill/>
          </a:ln>
        </p:spPr>
      </p:sp>
      <p:sp>
        <p:nvSpPr>
          <p:cNvPr id="103" name="Google Shape;103;p27"/>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2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7"/>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Google Shape;10;p18"/>
          <p:cNvGrpSpPr/>
          <p:nvPr/>
        </p:nvGrpSpPr>
        <p:grpSpPr>
          <a:xfrm>
            <a:off x="1" y="228600"/>
            <a:ext cx="2851516" cy="6638628"/>
            <a:chOff x="2487613" y="285750"/>
            <a:chExt cx="2428875" cy="5654676"/>
          </a:xfrm>
        </p:grpSpPr>
        <p:sp>
          <p:nvSpPr>
            <p:cNvPr id="11" name="Google Shape;11;p1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8"/>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8"/>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18"/>
          <p:cNvGrpSpPr/>
          <p:nvPr/>
        </p:nvGrpSpPr>
        <p:grpSpPr>
          <a:xfrm>
            <a:off x="27221" y="-786"/>
            <a:ext cx="2356674" cy="6854039"/>
            <a:chOff x="6627813" y="194833"/>
            <a:chExt cx="1952625" cy="5678918"/>
          </a:xfrm>
        </p:grpSpPr>
        <p:sp>
          <p:nvSpPr>
            <p:cNvPr id="24" name="Google Shape;24;p18"/>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8"/>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18"/>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18"/>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heartexlabs/labelIm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
          <p:cNvSpPr txBox="1">
            <a:spLocks noGrp="1"/>
          </p:cNvSpPr>
          <p:nvPr>
            <p:ph type="ctrTitle"/>
          </p:nvPr>
        </p:nvSpPr>
        <p:spPr>
          <a:xfrm>
            <a:off x="1376515" y="2467897"/>
            <a:ext cx="10274711" cy="112628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3200"/>
              <a:buFont typeface="Century Gothic"/>
              <a:buNone/>
            </a:pPr>
            <a:r>
              <a:rPr lang="en-US" sz="3200" b="1" dirty="0"/>
              <a:t>			Object Detection</a:t>
            </a:r>
            <a:endParaRPr dirty="0"/>
          </a:p>
        </p:txBody>
      </p:sp>
      <p:sp>
        <p:nvSpPr>
          <p:cNvPr id="169" name="Google Shape;169;p1"/>
          <p:cNvSpPr txBox="1">
            <a:spLocks noGrp="1"/>
          </p:cNvSpPr>
          <p:nvPr>
            <p:ph type="subTitle" idx="1"/>
          </p:nvPr>
        </p:nvSpPr>
        <p:spPr>
          <a:xfrm>
            <a:off x="1756287" y="4611329"/>
            <a:ext cx="4339713" cy="1126283"/>
          </a:xfrm>
          <a:prstGeom prst="rect">
            <a:avLst/>
          </a:prstGeom>
          <a:noFill/>
          <a:ln>
            <a:noFill/>
          </a:ln>
        </p:spPr>
        <p:txBody>
          <a:bodyPr spcFirstLastPara="1" wrap="square" lIns="91425" tIns="45700" rIns="91425" bIns="45700" anchor="t" anchorCtr="0">
            <a:normAutofit lnSpcReduction="20000"/>
          </a:bodyPr>
          <a:lstStyle/>
          <a:p>
            <a:pPr marL="0" lvl="0" indent="0" algn="l" rtl="0">
              <a:spcBef>
                <a:spcPts val="0"/>
              </a:spcBef>
              <a:spcAft>
                <a:spcPts val="0"/>
              </a:spcAft>
              <a:buSzPts val="1800"/>
              <a:buNone/>
            </a:pPr>
            <a:r>
              <a:rPr lang="en-US" b="1"/>
              <a:t>Presented to: </a:t>
            </a:r>
            <a:endParaRPr b="1"/>
          </a:p>
          <a:p>
            <a:pPr marL="0" lvl="0" indent="0" algn="l" rtl="0">
              <a:spcBef>
                <a:spcPts val="0"/>
              </a:spcBef>
              <a:spcAft>
                <a:spcPts val="0"/>
              </a:spcAft>
              <a:buSzPts val="1800"/>
              <a:buNone/>
            </a:pPr>
            <a:r>
              <a:rPr lang="en-US">
                <a:solidFill>
                  <a:srgbClr val="3C4043"/>
                </a:solidFill>
                <a:latin typeface="Arial"/>
                <a:ea typeface="Arial"/>
                <a:cs typeface="Arial"/>
                <a:sym typeface="Arial"/>
              </a:rPr>
              <a:t>Prof</a:t>
            </a:r>
            <a:r>
              <a:rPr lang="en-US"/>
              <a:t>. </a:t>
            </a:r>
            <a:r>
              <a:rPr lang="en-US" b="0" i="0">
                <a:solidFill>
                  <a:srgbClr val="3C4043"/>
                </a:solidFill>
                <a:latin typeface="Arial"/>
                <a:ea typeface="Arial"/>
                <a:cs typeface="Arial"/>
                <a:sym typeface="Arial"/>
              </a:rPr>
              <a:t>Alessandro Giuseppi &amp;</a:t>
            </a:r>
            <a:endParaRPr/>
          </a:p>
          <a:p>
            <a:pPr marL="0" lvl="0" indent="0" algn="l" rtl="0">
              <a:spcBef>
                <a:spcPts val="0"/>
              </a:spcBef>
              <a:spcAft>
                <a:spcPts val="0"/>
              </a:spcAft>
              <a:buSzPts val="1800"/>
              <a:buNone/>
            </a:pPr>
            <a:r>
              <a:rPr lang="en-US" b="0" i="0">
                <a:solidFill>
                  <a:srgbClr val="3C4043"/>
                </a:solidFill>
                <a:latin typeface="Arial"/>
                <a:ea typeface="Arial"/>
                <a:cs typeface="Arial"/>
                <a:sym typeface="Arial"/>
              </a:rPr>
              <a:t>Prof. Luca Benvenuti</a:t>
            </a:r>
            <a:endParaRPr b="0" i="0">
              <a:solidFill>
                <a:srgbClr val="3C4043"/>
              </a:solidFill>
              <a:latin typeface="Arial"/>
              <a:ea typeface="Arial"/>
              <a:cs typeface="Arial"/>
              <a:sym typeface="Arial"/>
            </a:endParaRPr>
          </a:p>
          <a:p>
            <a:pPr marL="0" lvl="0" indent="0" algn="l" rtl="0">
              <a:spcBef>
                <a:spcPts val="1000"/>
              </a:spcBef>
              <a:spcAft>
                <a:spcPts val="0"/>
              </a:spcAft>
              <a:buSzPts val="1800"/>
              <a:buNone/>
            </a:pPr>
            <a:r>
              <a:rPr lang="en-US">
                <a:solidFill>
                  <a:srgbClr val="3C4043"/>
                </a:solidFill>
                <a:latin typeface="Arial"/>
                <a:ea typeface="Arial"/>
                <a:cs typeface="Arial"/>
                <a:sym typeface="Arial"/>
              </a:rPr>
              <a:t>       </a:t>
            </a:r>
            <a:endParaRPr/>
          </a:p>
        </p:txBody>
      </p:sp>
      <p:pic>
        <p:nvPicPr>
          <p:cNvPr id="170" name="Google Shape;170;p1" descr="A picture containing graphics, logo, design, illustration&#10;&#10;Description automatically generated"/>
          <p:cNvPicPr preferRelativeResize="0"/>
          <p:nvPr/>
        </p:nvPicPr>
        <p:blipFill rotWithShape="1">
          <a:blip r:embed="rId3">
            <a:alphaModFix/>
          </a:blip>
          <a:srcRect/>
          <a:stretch/>
        </p:blipFill>
        <p:spPr>
          <a:xfrm>
            <a:off x="7105449" y="0"/>
            <a:ext cx="5086552" cy="1907457"/>
          </a:xfrm>
          <a:prstGeom prst="rect">
            <a:avLst/>
          </a:prstGeom>
          <a:noFill/>
          <a:ln>
            <a:noFill/>
          </a:ln>
        </p:spPr>
      </p:pic>
      <p:sp>
        <p:nvSpPr>
          <p:cNvPr id="171" name="Google Shape;171;p1"/>
          <p:cNvSpPr txBox="1"/>
          <p:nvPr/>
        </p:nvSpPr>
        <p:spPr>
          <a:xfrm>
            <a:off x="7010399" y="4611329"/>
            <a:ext cx="4748981" cy="1671484"/>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spcBef>
                <a:spcPts val="0"/>
              </a:spcBef>
              <a:spcAft>
                <a:spcPts val="0"/>
              </a:spcAft>
              <a:buClr>
                <a:schemeClr val="accent1"/>
              </a:buClr>
              <a:buSzPct val="32620"/>
              <a:buFont typeface="Noto Sans Symbols"/>
              <a:buNone/>
            </a:pPr>
            <a:r>
              <a:rPr lang="en-US" sz="6744" b="1" i="0" u="none" strike="noStrike" cap="none">
                <a:solidFill>
                  <a:srgbClr val="595959"/>
                </a:solidFill>
                <a:latin typeface="Century Gothic"/>
                <a:ea typeface="Century Gothic"/>
                <a:cs typeface="Century Gothic"/>
                <a:sym typeface="Century Gothic"/>
              </a:rPr>
              <a:t>By</a:t>
            </a:r>
            <a:r>
              <a:rPr lang="en-US" sz="6744" b="1">
                <a:solidFill>
                  <a:srgbClr val="595959"/>
                </a:solidFill>
                <a:latin typeface="Century Gothic"/>
                <a:ea typeface="Century Gothic"/>
                <a:cs typeface="Century Gothic"/>
                <a:sym typeface="Century Gothic"/>
              </a:rPr>
              <a:t>:</a:t>
            </a:r>
            <a:endParaRPr sz="6744" b="1">
              <a:solidFill>
                <a:srgbClr val="595959"/>
              </a:solidFill>
              <a:latin typeface="Century Gothic"/>
              <a:ea typeface="Century Gothic"/>
              <a:cs typeface="Century Gothic"/>
              <a:sym typeface="Century Gothic"/>
            </a:endParaRPr>
          </a:p>
          <a:p>
            <a:pPr marL="0" marR="0" lvl="0" indent="0" algn="l" rtl="0">
              <a:spcBef>
                <a:spcPts val="0"/>
              </a:spcBef>
              <a:spcAft>
                <a:spcPts val="0"/>
              </a:spcAft>
              <a:buClr>
                <a:schemeClr val="accent1"/>
              </a:buClr>
              <a:buSzPct val="32620"/>
              <a:buFont typeface="Noto Sans Symbols"/>
              <a:buNone/>
            </a:pPr>
            <a:r>
              <a:rPr lang="en-US" sz="6744" b="0" i="0" u="none" strike="noStrike" cap="none">
                <a:solidFill>
                  <a:srgbClr val="3C4043"/>
                </a:solidFill>
                <a:latin typeface="Arial"/>
                <a:ea typeface="Arial"/>
                <a:cs typeface="Arial"/>
                <a:sym typeface="Arial"/>
              </a:rPr>
              <a:t>Shahkar Javid </a:t>
            </a:r>
            <a:endParaRPr sz="6744">
              <a:solidFill>
                <a:srgbClr val="3C4043"/>
              </a:solidFill>
            </a:endParaRPr>
          </a:p>
          <a:p>
            <a:pPr marL="0" marR="0" lvl="0" indent="0" algn="l" rtl="0">
              <a:spcBef>
                <a:spcPts val="0"/>
              </a:spcBef>
              <a:spcAft>
                <a:spcPts val="0"/>
              </a:spcAft>
              <a:buClr>
                <a:schemeClr val="accent1"/>
              </a:buClr>
              <a:buSzPct val="32620"/>
              <a:buFont typeface="Noto Sans Symbols"/>
              <a:buNone/>
            </a:pPr>
            <a:r>
              <a:rPr lang="en-US" sz="6744" b="1" i="0" u="none" strike="noStrike" cap="none">
                <a:solidFill>
                  <a:srgbClr val="3C4043"/>
                </a:solidFill>
                <a:latin typeface="Arial"/>
                <a:ea typeface="Arial"/>
                <a:cs typeface="Arial"/>
                <a:sym typeface="Arial"/>
              </a:rPr>
              <a:t>Matricola: </a:t>
            </a:r>
            <a:r>
              <a:rPr lang="en-US" sz="6744" b="0" i="0" u="none" strike="noStrike" cap="none">
                <a:solidFill>
                  <a:srgbClr val="3C4043"/>
                </a:solidFill>
                <a:latin typeface="Arial"/>
                <a:ea typeface="Arial"/>
                <a:cs typeface="Arial"/>
                <a:sym typeface="Arial"/>
              </a:rPr>
              <a:t>2047305</a:t>
            </a:r>
            <a:endParaRPr sz="6744" b="0" i="0" u="none" strike="noStrike" cap="none">
              <a:solidFill>
                <a:srgbClr val="3C4043"/>
              </a:solidFill>
              <a:latin typeface="Arial"/>
              <a:ea typeface="Arial"/>
              <a:cs typeface="Arial"/>
              <a:sym typeface="Arial"/>
            </a:endParaRPr>
          </a:p>
          <a:p>
            <a:pPr marL="0" marR="0" lvl="0" indent="0" algn="l" rtl="0">
              <a:spcBef>
                <a:spcPts val="0"/>
              </a:spcBef>
              <a:spcAft>
                <a:spcPts val="0"/>
              </a:spcAft>
              <a:buClr>
                <a:schemeClr val="accent1"/>
              </a:buClr>
              <a:buSzPct val="32620"/>
              <a:buFont typeface="Noto Sans Symbols"/>
              <a:buNone/>
            </a:pPr>
            <a:endParaRPr sz="6744">
              <a:solidFill>
                <a:srgbClr val="3C4043"/>
              </a:solidFill>
            </a:endParaRPr>
          </a:p>
          <a:p>
            <a:pPr marL="0" marR="0" lvl="0" indent="0" algn="l" rtl="0">
              <a:spcBef>
                <a:spcPts val="0"/>
              </a:spcBef>
              <a:spcAft>
                <a:spcPts val="0"/>
              </a:spcAft>
              <a:buClr>
                <a:schemeClr val="accent1"/>
              </a:buClr>
              <a:buSzPct val="32620"/>
              <a:buFont typeface="Noto Sans Symbols"/>
              <a:buNone/>
            </a:pPr>
            <a:r>
              <a:rPr lang="en-US" sz="6744">
                <a:solidFill>
                  <a:srgbClr val="3C4043"/>
                </a:solidFill>
              </a:rPr>
              <a:t>S M Syed Shaihan</a:t>
            </a:r>
            <a:endParaRPr sz="6744">
              <a:solidFill>
                <a:srgbClr val="3C4043"/>
              </a:solidFill>
            </a:endParaRPr>
          </a:p>
          <a:p>
            <a:pPr marL="0" marR="0" lvl="0" indent="0" algn="l" rtl="0">
              <a:spcBef>
                <a:spcPts val="0"/>
              </a:spcBef>
              <a:spcAft>
                <a:spcPts val="0"/>
              </a:spcAft>
              <a:buClr>
                <a:schemeClr val="accent1"/>
              </a:buClr>
              <a:buSzPct val="32620"/>
              <a:buFont typeface="Noto Sans Symbols"/>
              <a:buNone/>
            </a:pPr>
            <a:r>
              <a:rPr lang="en-US" sz="6744" b="1">
                <a:solidFill>
                  <a:srgbClr val="3C4043"/>
                </a:solidFill>
              </a:rPr>
              <a:t>Matricola:</a:t>
            </a:r>
            <a:r>
              <a:rPr lang="en-US" sz="6744">
                <a:solidFill>
                  <a:srgbClr val="3C4043"/>
                </a:solidFill>
              </a:rPr>
              <a:t> 2048059</a:t>
            </a:r>
            <a:endParaRPr sz="6744">
              <a:solidFill>
                <a:srgbClr val="3C4043"/>
              </a:solidFill>
            </a:endParaRPr>
          </a:p>
          <a:p>
            <a:pPr marL="0" marR="0" lvl="0" indent="0" algn="l" rtl="0">
              <a:spcBef>
                <a:spcPts val="1000"/>
              </a:spcBef>
              <a:spcAft>
                <a:spcPts val="0"/>
              </a:spcAft>
              <a:buClr>
                <a:schemeClr val="accent1"/>
              </a:buClr>
              <a:buSzPct val="32620"/>
              <a:buFont typeface="Noto Sans Symbols"/>
              <a:buNone/>
            </a:pPr>
            <a:r>
              <a:rPr lang="en-US" sz="6744" b="0" i="0" u="none" strike="noStrike" cap="none">
                <a:solidFill>
                  <a:srgbClr val="3C4043"/>
                </a:solidFill>
                <a:latin typeface="Arial"/>
                <a:ea typeface="Arial"/>
                <a:cs typeface="Arial"/>
                <a:sym typeface="Arial"/>
              </a:rPr>
              <a:t>MSc in Artificial Intelligence and Robotics</a:t>
            </a:r>
            <a:endParaRPr sz="5944"/>
          </a:p>
          <a:p>
            <a:pPr marL="0" marR="0" lvl="0" indent="0" algn="l" rtl="0">
              <a:spcBef>
                <a:spcPts val="1000"/>
              </a:spcBef>
              <a:spcAft>
                <a:spcPts val="0"/>
              </a:spcAft>
              <a:buClr>
                <a:schemeClr val="accent1"/>
              </a:buClr>
              <a:buSzPct val="100000"/>
              <a:buFont typeface="Noto Sans Symbols"/>
              <a:buNone/>
            </a:pPr>
            <a:endParaRPr sz="1800" b="0" i="0" u="none" strike="noStrike" cap="none">
              <a:solidFill>
                <a:srgbClr val="3C4043"/>
              </a:solidFill>
              <a:latin typeface="Arial"/>
              <a:ea typeface="Arial"/>
              <a:cs typeface="Arial"/>
              <a:sym typeface="Arial"/>
            </a:endParaRPr>
          </a:p>
          <a:p>
            <a:pPr marL="0" marR="0" lvl="0" indent="0" algn="l" rtl="0">
              <a:spcBef>
                <a:spcPts val="1000"/>
              </a:spcBef>
              <a:spcAft>
                <a:spcPts val="0"/>
              </a:spcAft>
              <a:buClr>
                <a:schemeClr val="accent1"/>
              </a:buClr>
              <a:buSzPct val="100000"/>
              <a:buFont typeface="Noto Sans Symbols"/>
              <a:buNone/>
            </a:pPr>
            <a:r>
              <a:rPr lang="en-US" sz="1800" b="0" i="0" u="none" strike="noStrike" cap="none">
                <a:solidFill>
                  <a:srgbClr val="3C4043"/>
                </a:solidFill>
                <a:latin typeface="Arial"/>
                <a:ea typeface="Arial"/>
                <a:cs typeface="Arial"/>
                <a:sym typeface="Arial"/>
              </a:rPr>
              <a:t>       </a:t>
            </a:r>
            <a:endParaRPr sz="1800" b="0" i="0" u="none" strike="noStrike" cap="none">
              <a:solidFill>
                <a:srgbClr val="595959"/>
              </a:solidFill>
              <a:latin typeface="Century Gothic"/>
              <a:ea typeface="Century Gothic"/>
              <a:cs typeface="Century Gothic"/>
              <a:sym typeface="Century Gothic"/>
            </a:endParaRPr>
          </a:p>
        </p:txBody>
      </p:sp>
      <p:sp>
        <p:nvSpPr>
          <p:cNvPr id="172" name="Google Shape;172;p1"/>
          <p:cNvSpPr txBox="1"/>
          <p:nvPr/>
        </p:nvSpPr>
        <p:spPr>
          <a:xfrm>
            <a:off x="777362" y="2022741"/>
            <a:ext cx="1198307" cy="445156"/>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800"/>
              <a:buFont typeface="Noto Sans Symbols"/>
              <a:buNone/>
            </a:pPr>
            <a:r>
              <a:rPr lang="en-US" sz="1800" b="1" i="0" u="none" strike="noStrike" cap="none">
                <a:solidFill>
                  <a:srgbClr val="595959"/>
                </a:solidFill>
                <a:latin typeface="Century Gothic"/>
                <a:ea typeface="Century Gothic"/>
                <a:cs typeface="Century Gothic"/>
                <a:sym typeface="Century Gothic"/>
              </a:rPr>
              <a:t>Topic:</a:t>
            </a:r>
            <a:endParaRPr sz="1800" b="0" i="0" u="none" strike="noStrike" cap="none">
              <a:solidFill>
                <a:srgbClr val="595959"/>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0"/>
          <p:cNvSpPr txBox="1">
            <a:spLocks noGrp="1"/>
          </p:cNvSpPr>
          <p:nvPr>
            <p:ph type="title"/>
          </p:nvPr>
        </p:nvSpPr>
        <p:spPr>
          <a:xfrm>
            <a:off x="2317623" y="978071"/>
            <a:ext cx="8911687" cy="145049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12529"/>
              </a:buClr>
              <a:buSzPts val="2000"/>
              <a:buFont typeface="Century Gothic"/>
              <a:buNone/>
            </a:pPr>
            <a:r>
              <a:rPr lang="en-US" sz="2000" b="1" i="0">
                <a:solidFill>
                  <a:srgbClr val="212529"/>
                </a:solidFill>
                <a:latin typeface="Century Gothic"/>
                <a:ea typeface="Century Gothic"/>
                <a:cs typeface="Century Gothic"/>
                <a:sym typeface="Century Gothic"/>
              </a:rPr>
              <a:t>Non Maximum Suppression</a:t>
            </a:r>
            <a:r>
              <a:rPr lang="en-US" sz="2000" b="0" i="0">
                <a:solidFill>
                  <a:srgbClr val="212529"/>
                </a:solidFill>
                <a:latin typeface="Century Gothic"/>
                <a:ea typeface="Century Gothic"/>
                <a:cs typeface="Century Gothic"/>
                <a:sym typeface="Century Gothic"/>
              </a:rPr>
              <a:t> is a technique that selects a single entity out of many overlapping entities (for example bounding boxes in object detection). The criteria is usually </a:t>
            </a:r>
            <a:r>
              <a:rPr lang="en-US" sz="2000">
                <a:solidFill>
                  <a:srgbClr val="212529"/>
                </a:solidFill>
                <a:latin typeface="Century Gothic"/>
                <a:ea typeface="Century Gothic"/>
                <a:cs typeface="Century Gothic"/>
                <a:sym typeface="Century Gothic"/>
              </a:rPr>
              <a:t>discarding entities that are below a given threshold bound.</a:t>
            </a:r>
            <a:endParaRPr/>
          </a:p>
        </p:txBody>
      </p:sp>
      <p:pic>
        <p:nvPicPr>
          <p:cNvPr id="246" name="Google Shape;246;p10" descr="A person petting a dog on a deck&#10;&#10;Description automatically generated"/>
          <p:cNvPicPr preferRelativeResize="0">
            <a:picLocks noGrp="1"/>
          </p:cNvPicPr>
          <p:nvPr>
            <p:ph type="body" idx="1"/>
          </p:nvPr>
        </p:nvPicPr>
        <p:blipFill rotWithShape="1">
          <a:blip r:embed="rId3">
            <a:alphaModFix/>
          </a:blip>
          <a:srcRect/>
          <a:stretch/>
        </p:blipFill>
        <p:spPr>
          <a:xfrm>
            <a:off x="4326194" y="2845966"/>
            <a:ext cx="7865806" cy="4012034"/>
          </a:xfrm>
          <a:prstGeom prst="rect">
            <a:avLst/>
          </a:prstGeom>
          <a:noFill/>
          <a:ln>
            <a:noFill/>
          </a:ln>
        </p:spPr>
      </p:pic>
      <p:sp>
        <p:nvSpPr>
          <p:cNvPr id="247" name="Google Shape;247;p10"/>
          <p:cNvSpPr txBox="1"/>
          <p:nvPr/>
        </p:nvSpPr>
        <p:spPr>
          <a:xfrm>
            <a:off x="462423" y="2831929"/>
            <a:ext cx="3710400" cy="1759736"/>
          </a:xfrm>
          <a:prstGeom prst="rect">
            <a:avLst/>
          </a:prstGeom>
          <a:noFill/>
          <a:ln>
            <a:noFill/>
          </a:ln>
        </p:spPr>
        <p:txBody>
          <a:bodyPr spcFirstLastPara="1" wrap="square" lIns="91425" tIns="45700" rIns="91425" bIns="45700" anchor="t" anchorCtr="0">
            <a:normAutofit fontScale="92500" lnSpcReduction="10000"/>
          </a:bodyPr>
          <a:lstStyle/>
          <a:p>
            <a:pPr marL="285750" marR="0" lvl="0" indent="-285750" algn="l" rtl="0">
              <a:spcBef>
                <a:spcPts val="0"/>
              </a:spcBef>
              <a:spcAft>
                <a:spcPts val="0"/>
              </a:spcAft>
              <a:buClr>
                <a:srgbClr val="262626"/>
              </a:buClr>
              <a:buSzPct val="100000"/>
              <a:buFont typeface="Arial"/>
              <a:buChar char="•"/>
            </a:pPr>
            <a:r>
              <a:rPr lang="en-US" sz="1600" b="1">
                <a:solidFill>
                  <a:srgbClr val="262626"/>
                </a:solidFill>
                <a:latin typeface="Century Gothic"/>
                <a:ea typeface="Century Gothic"/>
                <a:cs typeface="Century Gothic"/>
                <a:sym typeface="Century Gothic"/>
              </a:rPr>
              <a:t>For example; if the threshold value of IoU is kept at 0.5 (hyper parameter). Non max suppression technique will discard all the bounding boxes that are below or equal to that range.</a:t>
            </a:r>
            <a:br>
              <a:rPr lang="en-US" sz="1400" b="1">
                <a:solidFill>
                  <a:srgbClr val="262626"/>
                </a:solidFill>
                <a:latin typeface="Century Gothic"/>
                <a:ea typeface="Century Gothic"/>
                <a:cs typeface="Century Gothic"/>
                <a:sym typeface="Century Gothic"/>
              </a:rPr>
            </a:br>
            <a:br>
              <a:rPr lang="en-US" sz="1400" b="1">
                <a:solidFill>
                  <a:srgbClr val="262626"/>
                </a:solidFill>
                <a:latin typeface="Century Gothic"/>
                <a:ea typeface="Century Gothic"/>
                <a:cs typeface="Century Gothic"/>
                <a:sym typeface="Century Gothic"/>
              </a:rPr>
            </a:br>
            <a:endParaRPr sz="1400" b="1">
              <a:solidFill>
                <a:srgbClr val="262626"/>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1"/>
          <p:cNvSpPr txBox="1">
            <a:spLocks noGrp="1"/>
          </p:cNvSpPr>
          <p:nvPr>
            <p:ph type="title"/>
          </p:nvPr>
        </p:nvSpPr>
        <p:spPr>
          <a:xfrm>
            <a:off x="1640156" y="574949"/>
            <a:ext cx="8911687" cy="128089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ct val="100000"/>
              <a:buFont typeface="Century Gothic"/>
              <a:buNone/>
            </a:pPr>
            <a:r>
              <a:rPr lang="en-US" sz="2800">
                <a:latin typeface="Century Gothic"/>
                <a:ea typeface="Century Gothic"/>
                <a:cs typeface="Century Gothic"/>
                <a:sym typeface="Century Gothic"/>
              </a:rPr>
              <a:t>Here I trained YOLO model for three classes i.e. helmet, safety glasses, and safety vest for 100 epoch, and result is quite acceptable. I test it on video as well as on image.</a:t>
            </a:r>
            <a:endParaRPr/>
          </a:p>
        </p:txBody>
      </p:sp>
      <p:pic>
        <p:nvPicPr>
          <p:cNvPr id="253" name="Google Shape;253;p11" descr="A collage of images of people wearing safety gear&#10;&#10;Description automatically generated with low confidence"/>
          <p:cNvPicPr preferRelativeResize="0">
            <a:picLocks noGrp="1"/>
          </p:cNvPicPr>
          <p:nvPr>
            <p:ph type="body" idx="1"/>
          </p:nvPr>
        </p:nvPicPr>
        <p:blipFill rotWithShape="1">
          <a:blip r:embed="rId3">
            <a:alphaModFix/>
          </a:blip>
          <a:srcRect/>
          <a:stretch/>
        </p:blipFill>
        <p:spPr>
          <a:xfrm>
            <a:off x="2949678" y="1956619"/>
            <a:ext cx="7688826" cy="49013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2"/>
          <p:cNvSpPr txBox="1">
            <a:spLocks noGrp="1"/>
          </p:cNvSpPr>
          <p:nvPr>
            <p:ph type="title"/>
          </p:nvPr>
        </p:nvSpPr>
        <p:spPr>
          <a:xfrm>
            <a:off x="1759975" y="452277"/>
            <a:ext cx="8545200" cy="244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2800"/>
              <a:buFont typeface="Century Gothic"/>
              <a:buNone/>
            </a:pPr>
            <a:r>
              <a:rPr lang="en-US" sz="2800">
                <a:latin typeface="Century Gothic"/>
                <a:ea typeface="Century Gothic"/>
                <a:cs typeface="Century Gothic"/>
                <a:sym typeface="Century Gothic"/>
              </a:rPr>
              <a:t>In F1 confidence curve we can see that category of safety glasses weren’t as much detected as other classes. The only reason is because of the dataset and annotation. We do not have the enough dataset for safety glasses</a:t>
            </a:r>
            <a:endParaRPr/>
          </a:p>
        </p:txBody>
      </p:sp>
      <p:pic>
        <p:nvPicPr>
          <p:cNvPr id="259" name="Google Shape;259;p12" descr="A picture containing text, diagram, plot, line&#10;&#10;Description automatically generated"/>
          <p:cNvPicPr preferRelativeResize="0">
            <a:picLocks noGrp="1"/>
          </p:cNvPicPr>
          <p:nvPr>
            <p:ph type="body" idx="1"/>
          </p:nvPr>
        </p:nvPicPr>
        <p:blipFill rotWithShape="1">
          <a:blip r:embed="rId3">
            <a:alphaModFix/>
          </a:blip>
          <a:srcRect/>
          <a:stretch/>
        </p:blipFill>
        <p:spPr>
          <a:xfrm>
            <a:off x="6096000" y="3038282"/>
            <a:ext cx="5667375" cy="3778250"/>
          </a:xfrm>
          <a:prstGeom prst="rect">
            <a:avLst/>
          </a:prstGeom>
          <a:noFill/>
          <a:ln>
            <a:noFill/>
          </a:ln>
        </p:spPr>
      </p:pic>
      <p:pic>
        <p:nvPicPr>
          <p:cNvPr id="260" name="Google Shape;260;p12" descr="A picture containing screenshot, text, rectangle, diagram&#10;&#10;Description automatically generated"/>
          <p:cNvPicPr preferRelativeResize="0"/>
          <p:nvPr/>
        </p:nvPicPr>
        <p:blipFill rotWithShape="1">
          <a:blip r:embed="rId4">
            <a:alphaModFix/>
          </a:blip>
          <a:srcRect/>
          <a:stretch/>
        </p:blipFill>
        <p:spPr>
          <a:xfrm>
            <a:off x="645804" y="3038282"/>
            <a:ext cx="4830764" cy="36230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55c2124abd_0_0"/>
          <p:cNvSpPr txBox="1">
            <a:spLocks noGrp="1"/>
          </p:cNvSpPr>
          <p:nvPr>
            <p:ph type="title"/>
          </p:nvPr>
        </p:nvSpPr>
        <p:spPr>
          <a:xfrm>
            <a:off x="1465150" y="624100"/>
            <a:ext cx="10314900" cy="857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Detection of Object from Satellite Images</a:t>
            </a:r>
            <a:endParaRPr/>
          </a:p>
        </p:txBody>
      </p:sp>
      <p:pic>
        <p:nvPicPr>
          <p:cNvPr id="267" name="Google Shape;267;g255c2124abd_0_0"/>
          <p:cNvPicPr preferRelativeResize="0"/>
          <p:nvPr/>
        </p:nvPicPr>
        <p:blipFill>
          <a:blip r:embed="rId3">
            <a:alphaModFix/>
          </a:blip>
          <a:stretch>
            <a:fillRect/>
          </a:stretch>
        </p:blipFill>
        <p:spPr>
          <a:xfrm>
            <a:off x="780600" y="2320975"/>
            <a:ext cx="3579925" cy="3052988"/>
          </a:xfrm>
          <a:prstGeom prst="rect">
            <a:avLst/>
          </a:prstGeom>
          <a:noFill/>
          <a:ln>
            <a:noFill/>
          </a:ln>
        </p:spPr>
      </p:pic>
      <p:pic>
        <p:nvPicPr>
          <p:cNvPr id="268" name="Google Shape;268;g255c2124abd_0_0"/>
          <p:cNvPicPr preferRelativeResize="0"/>
          <p:nvPr/>
        </p:nvPicPr>
        <p:blipFill>
          <a:blip r:embed="rId4">
            <a:alphaModFix/>
          </a:blip>
          <a:stretch>
            <a:fillRect/>
          </a:stretch>
        </p:blipFill>
        <p:spPr>
          <a:xfrm>
            <a:off x="4465550" y="2320975"/>
            <a:ext cx="3579926" cy="3054022"/>
          </a:xfrm>
          <a:prstGeom prst="rect">
            <a:avLst/>
          </a:prstGeom>
          <a:noFill/>
          <a:ln>
            <a:noFill/>
          </a:ln>
        </p:spPr>
      </p:pic>
      <p:pic>
        <p:nvPicPr>
          <p:cNvPr id="269" name="Google Shape;269;g255c2124abd_0_0"/>
          <p:cNvPicPr preferRelativeResize="0"/>
          <p:nvPr/>
        </p:nvPicPr>
        <p:blipFill>
          <a:blip r:embed="rId5">
            <a:alphaModFix/>
          </a:blip>
          <a:stretch>
            <a:fillRect/>
          </a:stretch>
        </p:blipFill>
        <p:spPr>
          <a:xfrm>
            <a:off x="8289000" y="2320462"/>
            <a:ext cx="2995534" cy="305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Limitation of YOLO Architecture</a:t>
            </a:r>
            <a:endParaRPr/>
          </a:p>
        </p:txBody>
      </p:sp>
      <p:sp>
        <p:nvSpPr>
          <p:cNvPr id="275" name="Google Shape;275;p1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285750" indent="-285750">
              <a:spcBef>
                <a:spcPts val="0"/>
              </a:spcBef>
              <a:buFont typeface="Wingdings" panose="05000000000000000000" pitchFamily="2" charset="2"/>
              <a:buChar char="§"/>
            </a:pPr>
            <a:r>
              <a:rPr lang="en-US" b="0" i="0" dirty="0">
                <a:latin typeface="Arial"/>
                <a:ea typeface="Arial"/>
                <a:cs typeface="Arial"/>
                <a:sym typeface="Arial"/>
              </a:rPr>
              <a:t>Since each grid has to decide whether it contains an object or not, very small objects may not be recognized as distinct from the rest of the image at all. </a:t>
            </a:r>
            <a:endParaRPr dirty="0"/>
          </a:p>
          <a:p>
            <a:pPr marL="285750" indent="-285750">
              <a:buFont typeface="Wingdings" panose="05000000000000000000" pitchFamily="2" charset="2"/>
              <a:buChar char="§"/>
            </a:pPr>
            <a:r>
              <a:rPr lang="en-US" dirty="0">
                <a:latin typeface="Arial"/>
                <a:ea typeface="Arial"/>
                <a:cs typeface="Arial"/>
                <a:sym typeface="Arial"/>
              </a:rPr>
              <a:t>E</a:t>
            </a:r>
            <a:r>
              <a:rPr lang="en-US" b="0" i="0" dirty="0">
                <a:latin typeface="Arial"/>
                <a:ea typeface="Arial"/>
                <a:cs typeface="Arial"/>
                <a:sym typeface="Arial"/>
              </a:rPr>
              <a:t>ach grid can only contain a small number of objects, so if there are several objects close together, it may only recognize one of them.</a:t>
            </a:r>
            <a:endParaRPr dirty="0"/>
          </a:p>
          <a:p>
            <a:pPr marL="285750" indent="-285750">
              <a:buFont typeface="Wingdings" panose="05000000000000000000" pitchFamily="2" charset="2"/>
              <a:buChar char="§"/>
            </a:pPr>
            <a:r>
              <a:rPr lang="en-US" b="0" i="0" dirty="0">
                <a:latin typeface="Arial"/>
                <a:ea typeface="Arial"/>
                <a:cs typeface="Arial"/>
                <a:sym typeface="Arial"/>
              </a:rPr>
              <a:t>Despite these disadvantages, YOLO is a compelling object detection system due to its speed and the fact that it sacrifices very little accuracy in return. It does a great job even with fast-moving video files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txBox="1">
            <a:spLocks noGrp="1"/>
          </p:cNvSpPr>
          <p:nvPr>
            <p:ph type="title"/>
          </p:nvPr>
        </p:nvSpPr>
        <p:spPr>
          <a:xfrm>
            <a:off x="2146952" y="437535"/>
            <a:ext cx="8911687" cy="97831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Applications of Object Detection</a:t>
            </a:r>
            <a:endParaRPr/>
          </a:p>
        </p:txBody>
      </p:sp>
      <p:sp>
        <p:nvSpPr>
          <p:cNvPr id="281" name="Google Shape;281;p14"/>
          <p:cNvSpPr txBox="1">
            <a:spLocks noGrp="1"/>
          </p:cNvSpPr>
          <p:nvPr>
            <p:ph type="body" idx="1"/>
          </p:nvPr>
        </p:nvSpPr>
        <p:spPr>
          <a:xfrm>
            <a:off x="1700981" y="1415845"/>
            <a:ext cx="9803631" cy="5004620"/>
          </a:xfrm>
          <a:prstGeom prst="rect">
            <a:avLst/>
          </a:prstGeom>
          <a:noFill/>
          <a:ln>
            <a:noFill/>
          </a:ln>
        </p:spPr>
        <p:txBody>
          <a:bodyPr spcFirstLastPara="1" wrap="square" lIns="91425" tIns="45700" rIns="91425" bIns="45700" anchor="t" anchorCtr="0">
            <a:normAutofit fontScale="92500" lnSpcReduction="10000"/>
          </a:bodyPr>
          <a:lstStyle/>
          <a:p>
            <a:pPr marL="285750" indent="-285750">
              <a:spcBef>
                <a:spcPts val="0"/>
              </a:spcBef>
              <a:buSzPct val="100000"/>
              <a:buFont typeface="Arial" panose="020B0604020202020204" pitchFamily="34" charset="0"/>
              <a:buChar char="•"/>
            </a:pPr>
            <a:r>
              <a:rPr lang="en-US" dirty="0"/>
              <a:t>There are countless application nowadays of object detection some of them are mentioned below.</a:t>
            </a:r>
            <a:endParaRPr dirty="0"/>
          </a:p>
          <a:p>
            <a:pPr marL="285750" indent="-285750">
              <a:buSzPct val="100000"/>
              <a:buFont typeface="Arial" panose="020B0604020202020204" pitchFamily="34" charset="0"/>
              <a:buChar char="•"/>
            </a:pPr>
            <a:r>
              <a:rPr lang="en-US" b="1" i="0" dirty="0">
                <a:solidFill>
                  <a:srgbClr val="324B4A"/>
                </a:solidFill>
                <a:latin typeface="Rubik"/>
                <a:ea typeface="Rubik"/>
                <a:cs typeface="Rubik"/>
                <a:sym typeface="Rubik"/>
              </a:rPr>
              <a:t>Autonomous Driving: </a:t>
            </a:r>
            <a:r>
              <a:rPr lang="en-US" i="0" dirty="0">
                <a:solidFill>
                  <a:srgbClr val="324B4A"/>
                </a:solidFill>
                <a:latin typeface="Rubik"/>
                <a:ea typeface="Rubik"/>
                <a:cs typeface="Rubik"/>
                <a:sym typeface="Rubik"/>
              </a:rPr>
              <a:t>The invention of object detection is what has allowed self-driving cars to function on roads. Vehicles rely on this technology to inform them when pedestrians are crossing and when other cars are nearby.</a:t>
            </a:r>
            <a:endParaRPr dirty="0"/>
          </a:p>
          <a:p>
            <a:pPr marL="285750" indent="-285750">
              <a:buSzPct val="100000"/>
              <a:buFont typeface="Arial" panose="020B0604020202020204" pitchFamily="34" charset="0"/>
              <a:buChar char="•"/>
            </a:pPr>
            <a:r>
              <a:rPr lang="en-US" b="1" i="0" dirty="0">
                <a:solidFill>
                  <a:srgbClr val="324B4A"/>
                </a:solidFill>
                <a:latin typeface="Rubik"/>
                <a:ea typeface="Rubik"/>
                <a:cs typeface="Rubik"/>
                <a:sym typeface="Rubik"/>
              </a:rPr>
              <a:t>Counts the Number of People/Cars/traffic: </a:t>
            </a:r>
            <a:r>
              <a:rPr lang="en-US" i="0" dirty="0">
                <a:solidFill>
                  <a:srgbClr val="324B4A"/>
                </a:solidFill>
                <a:latin typeface="Rubik"/>
                <a:ea typeface="Rubik"/>
                <a:cs typeface="Rubik"/>
                <a:sym typeface="Rubik"/>
              </a:rPr>
              <a:t>Unless you have someone willing to sit and count every person/car that is in a space, you can never know for certain the number of </a:t>
            </a:r>
            <a:r>
              <a:rPr lang="en-US" i="0" dirty="0" err="1">
                <a:solidFill>
                  <a:srgbClr val="324B4A"/>
                </a:solidFill>
                <a:latin typeface="Rubik"/>
                <a:ea typeface="Rubik"/>
                <a:cs typeface="Rubik"/>
                <a:sym typeface="Rubik"/>
              </a:rPr>
              <a:t>of</a:t>
            </a:r>
            <a:r>
              <a:rPr lang="en-US" i="0" dirty="0">
                <a:solidFill>
                  <a:srgbClr val="324B4A"/>
                </a:solidFill>
                <a:latin typeface="Rubik"/>
                <a:ea typeface="Rubik"/>
                <a:cs typeface="Rubik"/>
                <a:sym typeface="Rubik"/>
              </a:rPr>
              <a:t> dynamic objects. The crowd counting feature can be helpful if you work in law enforcement and you need to control theme parks, concerts, and other big venues.</a:t>
            </a:r>
            <a:endParaRPr dirty="0"/>
          </a:p>
          <a:p>
            <a:pPr marL="285750" indent="-285750">
              <a:buSzPct val="100000"/>
              <a:buFont typeface="Arial" panose="020B0604020202020204" pitchFamily="34" charset="0"/>
              <a:buChar char="•"/>
            </a:pPr>
            <a:r>
              <a:rPr lang="en-US" b="1" i="0" dirty="0">
                <a:solidFill>
                  <a:srgbClr val="324B4A"/>
                </a:solidFill>
                <a:latin typeface="Rubik"/>
                <a:ea typeface="Rubik"/>
                <a:cs typeface="Rubik"/>
                <a:sym typeface="Rubik"/>
              </a:rPr>
              <a:t>Healthcare Medical Detection: </a:t>
            </a:r>
            <a:r>
              <a:rPr lang="en-US" dirty="0">
                <a:solidFill>
                  <a:srgbClr val="324B4A"/>
                </a:solidFill>
                <a:latin typeface="Rubik"/>
                <a:ea typeface="Rubik"/>
                <a:cs typeface="Rubik"/>
                <a:sym typeface="Rubik"/>
              </a:rPr>
              <a:t>H</a:t>
            </a:r>
            <a:r>
              <a:rPr lang="en-US" i="0" dirty="0">
                <a:solidFill>
                  <a:srgbClr val="324B4A"/>
                </a:solidFill>
                <a:latin typeface="Rubik"/>
                <a:ea typeface="Rubik"/>
                <a:cs typeface="Rubik"/>
                <a:sym typeface="Rubik"/>
              </a:rPr>
              <a:t>ealthcare organizations can also benefit from object detection. As many medical diagnostics require images to study, scans for patients and other photographs this technology is a breakthrough.</a:t>
            </a:r>
            <a:endParaRPr dirty="0"/>
          </a:p>
          <a:p>
            <a:pPr marL="285750" indent="-285750">
              <a:buSzPct val="100000"/>
              <a:buFont typeface="Arial" panose="020B0604020202020204" pitchFamily="34" charset="0"/>
              <a:buChar char="•"/>
            </a:pPr>
            <a:r>
              <a:rPr lang="en-US" b="1" dirty="0">
                <a:solidFill>
                  <a:srgbClr val="324B4A"/>
                </a:solidFill>
                <a:latin typeface="Rubik"/>
                <a:ea typeface="Rubik"/>
                <a:cs typeface="Rubik"/>
                <a:sym typeface="Rubik"/>
              </a:rPr>
              <a:t>Inventory Management: </a:t>
            </a:r>
            <a:r>
              <a:rPr lang="en-US" dirty="0">
                <a:solidFill>
                  <a:srgbClr val="324B4A"/>
                </a:solidFill>
                <a:latin typeface="Rubik"/>
                <a:ea typeface="Rubik"/>
                <a:cs typeface="Rubik"/>
                <a:sym typeface="Rubik"/>
              </a:rPr>
              <a:t>Object detection applications trained to identify every item in a store’s inventory can instantly alert employees when items need to be restocked.</a:t>
            </a:r>
            <a:endParaRPr dirty="0"/>
          </a:p>
          <a:p>
            <a:pPr marL="285750" indent="-285750">
              <a:buSzPct val="100000"/>
              <a:buFont typeface="Arial" panose="020B0604020202020204" pitchFamily="34" charset="0"/>
              <a:buChar char="•"/>
            </a:pPr>
            <a:r>
              <a:rPr lang="en-US" b="1" dirty="0">
                <a:solidFill>
                  <a:srgbClr val="324B4A"/>
                </a:solidFill>
                <a:latin typeface="Rubik"/>
                <a:ea typeface="Rubik"/>
                <a:cs typeface="Rubik"/>
                <a:sym typeface="Rubik"/>
              </a:rPr>
              <a:t>Anomaly and Defect Detection: </a:t>
            </a:r>
            <a:r>
              <a:rPr lang="en-US" dirty="0">
                <a:solidFill>
                  <a:srgbClr val="324B4A"/>
                </a:solidFill>
                <a:latin typeface="Rubik"/>
                <a:ea typeface="Rubik"/>
                <a:cs typeface="Rubik"/>
                <a:sym typeface="Rubik"/>
              </a:rPr>
              <a:t>Object detection can identify parts and finished products that don’t meet quality standards. </a:t>
            </a:r>
            <a:endParaRPr dirty="0"/>
          </a:p>
          <a:p>
            <a:pPr marL="285750" indent="-285750">
              <a:buSzPct val="100000"/>
              <a:buFont typeface="Arial" panose="020B0604020202020204" pitchFamily="34" charset="0"/>
              <a:buChar char="•"/>
            </a:pPr>
            <a:r>
              <a:rPr lang="en-US" b="1" dirty="0">
                <a:solidFill>
                  <a:srgbClr val="FF0000"/>
                </a:solidFill>
                <a:latin typeface="Rubik"/>
                <a:ea typeface="Rubik"/>
                <a:cs typeface="Rubik"/>
                <a:sym typeface="Rubik"/>
              </a:rPr>
              <a:t>And Many more………….</a:t>
            </a:r>
            <a:endParaRPr dirty="0"/>
          </a:p>
          <a:p>
            <a:pPr marL="342900" lvl="0" indent="-237172" algn="l" rtl="0">
              <a:spcBef>
                <a:spcPts val="1000"/>
              </a:spcBef>
              <a:spcAft>
                <a:spcPts val="0"/>
              </a:spcAft>
              <a:buSzPct val="100000"/>
              <a:buNone/>
            </a:pPr>
            <a:endParaRPr i="0" dirty="0">
              <a:solidFill>
                <a:srgbClr val="324B4A"/>
              </a:solidFill>
              <a:latin typeface="Rubik"/>
              <a:ea typeface="Rubik"/>
              <a:cs typeface="Rubik"/>
              <a:sym typeface="Rubik"/>
            </a:endParaRPr>
          </a:p>
          <a:p>
            <a:pPr marL="342900" lvl="0" indent="-237172" algn="l" rtl="0">
              <a:spcBef>
                <a:spcPts val="1000"/>
              </a:spcBef>
              <a:spcAft>
                <a:spcPts val="0"/>
              </a:spcAft>
              <a:buSzPct val="100000"/>
              <a:buNone/>
            </a:pPr>
            <a:endParaRPr i="0" dirty="0">
              <a:solidFill>
                <a:srgbClr val="324B4A"/>
              </a:solidFill>
              <a:latin typeface="Rubik"/>
              <a:ea typeface="Rubik"/>
              <a:cs typeface="Rubik"/>
              <a:sym typeface="Rubik"/>
            </a:endParaRPr>
          </a:p>
          <a:p>
            <a:pPr marL="342900" lvl="0" indent="-237172" algn="l" rtl="0">
              <a:spcBef>
                <a:spcPts val="1000"/>
              </a:spcBef>
              <a:spcAft>
                <a:spcPts val="0"/>
              </a:spcAft>
              <a:buSzPct val="100000"/>
              <a:buNone/>
            </a:pPr>
            <a:endParaRPr b="0" i="0" dirty="0">
              <a:solidFill>
                <a:srgbClr val="324B4A"/>
              </a:solidFill>
              <a:latin typeface="Rubik"/>
              <a:ea typeface="Rubik"/>
              <a:cs typeface="Rubik"/>
              <a:sym typeface="Rubik"/>
            </a:endParaRPr>
          </a:p>
          <a:p>
            <a:pPr marL="342900" lvl="0" indent="-237172" algn="l" rtl="0">
              <a:spcBef>
                <a:spcPts val="1000"/>
              </a:spcBef>
              <a:spcAft>
                <a:spcPts val="0"/>
              </a:spcAft>
              <a:buSzPct val="100000"/>
              <a:buNone/>
            </a:pPr>
            <a:endParaRPr dirty="0"/>
          </a:p>
          <a:p>
            <a:pPr marL="342900" lvl="0" indent="-237172" algn="l" rtl="0">
              <a:spcBef>
                <a:spcPts val="1000"/>
              </a:spcBef>
              <a:spcAft>
                <a:spcPts val="0"/>
              </a:spcAft>
              <a:buSzPct val="1000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Further extension of this task</a:t>
            </a:r>
            <a:endParaRPr/>
          </a:p>
        </p:txBody>
      </p:sp>
      <p:pic>
        <p:nvPicPr>
          <p:cNvPr id="287" name="Google Shape;287;p15" descr="A picture containing text, mammal, screenshot, horse&#10;&#10;Description automatically generated"/>
          <p:cNvPicPr preferRelativeResize="0">
            <a:picLocks noGrp="1"/>
          </p:cNvPicPr>
          <p:nvPr>
            <p:ph type="body" idx="1"/>
          </p:nvPr>
        </p:nvPicPr>
        <p:blipFill rotWithShape="1">
          <a:blip r:embed="rId3">
            <a:alphaModFix/>
          </a:blip>
          <a:srcRect/>
          <a:stretch/>
        </p:blipFill>
        <p:spPr>
          <a:xfrm>
            <a:off x="2172929" y="2352260"/>
            <a:ext cx="9542693" cy="42970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Further extension of this task</a:t>
            </a:r>
            <a:endParaRPr/>
          </a:p>
        </p:txBody>
      </p:sp>
      <p:pic>
        <p:nvPicPr>
          <p:cNvPr id="293" name="Google Shape;293;p16" descr="A picture containing tree, screenshot, sky, outdoor&#10;&#10;Description automatically generated"/>
          <p:cNvPicPr preferRelativeResize="0">
            <a:picLocks noGrp="1"/>
          </p:cNvPicPr>
          <p:nvPr>
            <p:ph type="body" idx="1"/>
          </p:nvPr>
        </p:nvPicPr>
        <p:blipFill rotWithShape="1">
          <a:blip r:embed="rId3">
            <a:alphaModFix/>
          </a:blip>
          <a:srcRect/>
          <a:stretch/>
        </p:blipFill>
        <p:spPr>
          <a:xfrm>
            <a:off x="2150474" y="3283761"/>
            <a:ext cx="8915400" cy="3091069"/>
          </a:xfrm>
          <a:prstGeom prst="rect">
            <a:avLst/>
          </a:prstGeom>
          <a:noFill/>
          <a:ln>
            <a:noFill/>
          </a:ln>
        </p:spPr>
      </p:pic>
      <p:sp>
        <p:nvSpPr>
          <p:cNvPr id="294" name="Google Shape;294;p16"/>
          <p:cNvSpPr txBox="1"/>
          <p:nvPr/>
        </p:nvSpPr>
        <p:spPr>
          <a:xfrm>
            <a:off x="445472" y="2278413"/>
            <a:ext cx="7027043" cy="887361"/>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spcBef>
                <a:spcPts val="0"/>
              </a:spcBef>
              <a:spcAft>
                <a:spcPts val="0"/>
              </a:spcAft>
              <a:buClr>
                <a:srgbClr val="262626"/>
              </a:buClr>
              <a:buSzPct val="100000"/>
              <a:buFont typeface="Century Gothic"/>
              <a:buNone/>
            </a:pPr>
            <a:r>
              <a:rPr lang="en-US" sz="3600">
                <a:solidFill>
                  <a:srgbClr val="262626"/>
                </a:solidFill>
                <a:latin typeface="Century Gothic"/>
                <a:ea typeface="Century Gothic"/>
                <a:cs typeface="Century Gothic"/>
                <a:sym typeface="Century Gothic"/>
              </a:rPr>
              <a:t>Instance Segmentation and Object Detection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7" descr="A close-up of a black ribbon&#10;&#10;Description automatically generated"/>
          <p:cNvPicPr preferRelativeResize="0">
            <a:picLocks noGrp="1"/>
          </p:cNvPicPr>
          <p:nvPr>
            <p:ph type="body" idx="1"/>
          </p:nvPr>
        </p:nvPicPr>
        <p:blipFill rotWithShape="1">
          <a:blip r:embed="rId3">
            <a:alphaModFix/>
          </a:blip>
          <a:srcRect/>
          <a:stretch/>
        </p:blipFill>
        <p:spPr>
          <a:xfrm>
            <a:off x="186900" y="1273277"/>
            <a:ext cx="12005100" cy="528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
          <p:cNvSpPr txBox="1">
            <a:spLocks noGrp="1"/>
          </p:cNvSpPr>
          <p:nvPr>
            <p:ph type="title"/>
          </p:nvPr>
        </p:nvSpPr>
        <p:spPr>
          <a:xfrm>
            <a:off x="1640156" y="624110"/>
            <a:ext cx="8911687" cy="72290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Object Detection Models</a:t>
            </a:r>
            <a:endParaRPr/>
          </a:p>
        </p:txBody>
      </p:sp>
      <p:pic>
        <p:nvPicPr>
          <p:cNvPr id="179" name="Google Shape;179;p2" descr="A picture containing sketch, design, art&#10;&#10;Description automatically generated"/>
          <p:cNvPicPr preferRelativeResize="0">
            <a:picLocks noGrp="1"/>
          </p:cNvPicPr>
          <p:nvPr>
            <p:ph type="body" idx="1"/>
          </p:nvPr>
        </p:nvPicPr>
        <p:blipFill rotWithShape="1">
          <a:blip r:embed="rId3">
            <a:alphaModFix/>
          </a:blip>
          <a:srcRect/>
          <a:stretch/>
        </p:blipFill>
        <p:spPr>
          <a:xfrm>
            <a:off x="1152827" y="3663215"/>
            <a:ext cx="6764335" cy="2716674"/>
          </a:xfrm>
          <a:prstGeom prst="rect">
            <a:avLst/>
          </a:prstGeom>
          <a:noFill/>
          <a:ln>
            <a:noFill/>
          </a:ln>
        </p:spPr>
      </p:pic>
      <p:sp>
        <p:nvSpPr>
          <p:cNvPr id="180" name="Google Shape;180;p2"/>
          <p:cNvSpPr/>
          <p:nvPr/>
        </p:nvSpPr>
        <p:spPr>
          <a:xfrm>
            <a:off x="2154518" y="1704623"/>
            <a:ext cx="1830630" cy="1146732"/>
          </a:xfrm>
          <a:prstGeom prst="rect">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Sliding Window Object Detection</a:t>
            </a:r>
            <a:endParaRPr/>
          </a:p>
        </p:txBody>
      </p:sp>
      <p:sp>
        <p:nvSpPr>
          <p:cNvPr id="181" name="Google Shape;181;p2"/>
          <p:cNvSpPr/>
          <p:nvPr/>
        </p:nvSpPr>
        <p:spPr>
          <a:xfrm>
            <a:off x="5252724" y="1704623"/>
            <a:ext cx="1686549" cy="1146732"/>
          </a:xfrm>
          <a:prstGeom prst="rect">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R-CNN</a:t>
            </a:r>
            <a:endParaRPr/>
          </a:p>
        </p:txBody>
      </p:sp>
      <p:sp>
        <p:nvSpPr>
          <p:cNvPr id="182" name="Google Shape;182;p2"/>
          <p:cNvSpPr/>
          <p:nvPr/>
        </p:nvSpPr>
        <p:spPr>
          <a:xfrm>
            <a:off x="8206849" y="1704623"/>
            <a:ext cx="1686549" cy="1146732"/>
          </a:xfrm>
          <a:prstGeom prst="rect">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Fast R CNN</a:t>
            </a:r>
            <a:endParaRPr/>
          </a:p>
        </p:txBody>
      </p:sp>
      <p:sp>
        <p:nvSpPr>
          <p:cNvPr id="183" name="Google Shape;183;p2"/>
          <p:cNvSpPr/>
          <p:nvPr/>
        </p:nvSpPr>
        <p:spPr>
          <a:xfrm>
            <a:off x="6095998" y="3517216"/>
            <a:ext cx="1573161" cy="914400"/>
          </a:xfrm>
          <a:prstGeom prst="rect">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rgbClr val="00B050"/>
                </a:solidFill>
                <a:latin typeface="Century Gothic"/>
                <a:ea typeface="Century Gothic"/>
                <a:cs typeface="Century Gothic"/>
                <a:sym typeface="Century Gothic"/>
              </a:rPr>
              <a:t>YOLO</a:t>
            </a:r>
            <a:endParaRPr/>
          </a:p>
        </p:txBody>
      </p:sp>
      <p:sp>
        <p:nvSpPr>
          <p:cNvPr id="184" name="Google Shape;184;p2"/>
          <p:cNvSpPr/>
          <p:nvPr/>
        </p:nvSpPr>
        <p:spPr>
          <a:xfrm>
            <a:off x="9264133" y="3517216"/>
            <a:ext cx="1686549" cy="978859"/>
          </a:xfrm>
          <a:prstGeom prst="rect">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Faster R CNN</a:t>
            </a:r>
            <a:endParaRPr/>
          </a:p>
        </p:txBody>
      </p:sp>
      <p:sp>
        <p:nvSpPr>
          <p:cNvPr id="185" name="Google Shape;185;p2"/>
          <p:cNvSpPr/>
          <p:nvPr/>
        </p:nvSpPr>
        <p:spPr>
          <a:xfrm>
            <a:off x="4208206" y="2045110"/>
            <a:ext cx="855407" cy="294967"/>
          </a:xfrm>
          <a:prstGeom prst="rightArrow">
            <a:avLst>
              <a:gd name="adj1" fmla="val 50000"/>
              <a:gd name="adj2"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6" name="Google Shape;186;p2"/>
          <p:cNvSpPr/>
          <p:nvPr/>
        </p:nvSpPr>
        <p:spPr>
          <a:xfrm>
            <a:off x="7145357" y="2092162"/>
            <a:ext cx="855407" cy="294967"/>
          </a:xfrm>
          <a:prstGeom prst="rightArrow">
            <a:avLst>
              <a:gd name="adj1" fmla="val 50000"/>
              <a:gd name="adj2"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7" name="Google Shape;187;p2"/>
          <p:cNvSpPr/>
          <p:nvPr/>
        </p:nvSpPr>
        <p:spPr>
          <a:xfrm rot="10800000">
            <a:off x="8038942" y="3859161"/>
            <a:ext cx="855407" cy="294967"/>
          </a:xfrm>
          <a:prstGeom prst="rightArrow">
            <a:avLst>
              <a:gd name="adj1" fmla="val 50000"/>
              <a:gd name="adj2"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8" name="Google Shape;188;p2"/>
          <p:cNvSpPr/>
          <p:nvPr/>
        </p:nvSpPr>
        <p:spPr>
          <a:xfrm rot="5400000">
            <a:off x="10123757" y="2052520"/>
            <a:ext cx="518445" cy="877181"/>
          </a:xfrm>
          <a:prstGeom prst="bentArrow">
            <a:avLst>
              <a:gd name="adj1" fmla="val 25000"/>
              <a:gd name="adj2" fmla="val 25000"/>
              <a:gd name="adj3" fmla="val 25000"/>
              <a:gd name="adj4" fmla="val 4375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
          <p:cNvSpPr txBox="1">
            <a:spLocks noGrp="1"/>
          </p:cNvSpPr>
          <p:nvPr>
            <p:ph type="title"/>
          </p:nvPr>
        </p:nvSpPr>
        <p:spPr>
          <a:xfrm>
            <a:off x="1878496" y="624110"/>
            <a:ext cx="9680714" cy="9562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Detection Procedure</a:t>
            </a:r>
            <a:endParaRPr/>
          </a:p>
        </p:txBody>
      </p:sp>
      <p:pic>
        <p:nvPicPr>
          <p:cNvPr id="194" name="Google Shape;194;p3" descr="A picture containing text, screenshot, dog&#10;&#10;Description automatically generated"/>
          <p:cNvPicPr preferRelativeResize="0">
            <a:picLocks noGrp="1"/>
          </p:cNvPicPr>
          <p:nvPr>
            <p:ph type="body" idx="1"/>
          </p:nvPr>
        </p:nvPicPr>
        <p:blipFill rotWithShape="1">
          <a:blip r:embed="rId3">
            <a:alphaModFix/>
          </a:blip>
          <a:srcRect/>
          <a:stretch/>
        </p:blipFill>
        <p:spPr>
          <a:xfrm>
            <a:off x="3877839" y="2959510"/>
            <a:ext cx="8314161" cy="3898490"/>
          </a:xfrm>
          <a:prstGeom prst="rect">
            <a:avLst/>
          </a:prstGeom>
          <a:noFill/>
          <a:ln>
            <a:noFill/>
          </a:ln>
        </p:spPr>
      </p:pic>
      <p:sp>
        <p:nvSpPr>
          <p:cNvPr id="195" name="Google Shape;195;p3"/>
          <p:cNvSpPr txBox="1"/>
          <p:nvPr/>
        </p:nvSpPr>
        <p:spPr>
          <a:xfrm>
            <a:off x="647834" y="2688934"/>
            <a:ext cx="2832785" cy="3544956"/>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rgbClr val="262626"/>
              </a:buClr>
              <a:buSzPts val="2000"/>
              <a:buFont typeface="Arial"/>
              <a:buChar char="•"/>
            </a:pPr>
            <a:r>
              <a:rPr lang="en-US" sz="2000" b="1" i="0" u="none" strike="noStrike" cap="none">
                <a:solidFill>
                  <a:srgbClr val="262626"/>
                </a:solidFill>
                <a:latin typeface="Century Gothic"/>
                <a:ea typeface="Century Gothic"/>
                <a:cs typeface="Century Gothic"/>
                <a:sym typeface="Century Gothic"/>
              </a:rPr>
              <a:t>Here we not only want to classify an object but also detect it.</a:t>
            </a:r>
            <a:endParaRPr/>
          </a:p>
          <a:p>
            <a:pPr marL="0" marR="0" lvl="0" indent="0" algn="l" rtl="0">
              <a:spcBef>
                <a:spcPts val="0"/>
              </a:spcBef>
              <a:spcAft>
                <a:spcPts val="0"/>
              </a:spcAft>
              <a:buClr>
                <a:srgbClr val="262626"/>
              </a:buClr>
              <a:buSzPts val="2000"/>
              <a:buFont typeface="Century Gothic"/>
              <a:buNone/>
            </a:pPr>
            <a:endParaRPr sz="2000" b="1" i="0" u="none" strike="noStrike" cap="none">
              <a:solidFill>
                <a:srgbClr val="262626"/>
              </a:solidFill>
              <a:latin typeface="Century Gothic"/>
              <a:ea typeface="Century Gothic"/>
              <a:cs typeface="Century Gothic"/>
              <a:sym typeface="Century Gothic"/>
            </a:endParaRPr>
          </a:p>
          <a:p>
            <a:pPr marL="342900" marR="0" lvl="0" indent="-342900" algn="l" rtl="0">
              <a:spcBef>
                <a:spcPts val="0"/>
              </a:spcBef>
              <a:spcAft>
                <a:spcPts val="0"/>
              </a:spcAft>
              <a:buClr>
                <a:srgbClr val="262626"/>
              </a:buClr>
              <a:buSzPts val="2000"/>
              <a:buFont typeface="Arial"/>
              <a:buChar char="•"/>
            </a:pPr>
            <a:r>
              <a:rPr lang="en-US" sz="2000" b="1" i="0" u="none" strike="noStrike" cap="none">
                <a:solidFill>
                  <a:srgbClr val="262626"/>
                </a:solidFill>
                <a:latin typeface="Century Gothic"/>
                <a:ea typeface="Century Gothic"/>
                <a:cs typeface="Century Gothic"/>
                <a:sym typeface="Century Gothic"/>
              </a:rPr>
              <a:t>Classification is easy but how to detect an object using a bounding box?</a:t>
            </a:r>
            <a:endParaRPr/>
          </a:p>
          <a:p>
            <a:pPr marL="0" marR="0" lvl="0" indent="0" algn="l" rtl="0">
              <a:spcBef>
                <a:spcPts val="0"/>
              </a:spcBef>
              <a:spcAft>
                <a:spcPts val="0"/>
              </a:spcAft>
              <a:buClr>
                <a:srgbClr val="262626"/>
              </a:buClr>
              <a:buSzPts val="2000"/>
              <a:buFont typeface="Century Gothic"/>
              <a:buNone/>
            </a:pPr>
            <a:endParaRPr sz="2000" b="1" i="0" u="none" strike="noStrike" cap="none">
              <a:solidFill>
                <a:srgbClr val="262626"/>
              </a:solidFill>
              <a:latin typeface="Century Gothic"/>
              <a:ea typeface="Century Gothic"/>
              <a:cs typeface="Century Gothic"/>
              <a:sym typeface="Century Gothic"/>
            </a:endParaRPr>
          </a:p>
          <a:p>
            <a:pPr marL="0" marR="0" lvl="0" indent="0" algn="l" rtl="0">
              <a:spcBef>
                <a:spcPts val="0"/>
              </a:spcBef>
              <a:spcAft>
                <a:spcPts val="0"/>
              </a:spcAft>
              <a:buClr>
                <a:srgbClr val="262626"/>
              </a:buClr>
              <a:buSzPts val="2000"/>
              <a:buFont typeface="Century Gothic"/>
              <a:buNone/>
            </a:pPr>
            <a:endParaRPr sz="2000" b="1" i="0" u="none" strike="noStrike" cap="none">
              <a:solidFill>
                <a:srgbClr val="262626"/>
              </a:solidFill>
              <a:latin typeface="Century Gothic"/>
              <a:ea typeface="Century Gothic"/>
              <a:cs typeface="Century Gothic"/>
              <a:sym typeface="Century Gothic"/>
            </a:endParaRPr>
          </a:p>
        </p:txBody>
      </p:sp>
      <p:sp>
        <p:nvSpPr>
          <p:cNvPr id="196" name="Google Shape;196;p3"/>
          <p:cNvSpPr txBox="1"/>
          <p:nvPr/>
        </p:nvSpPr>
        <p:spPr>
          <a:xfrm>
            <a:off x="918221" y="1732722"/>
            <a:ext cx="9680714" cy="70567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262626"/>
              </a:buClr>
              <a:buSzPts val="1800"/>
              <a:buFont typeface="Century Gothic"/>
              <a:buNone/>
            </a:pPr>
            <a:r>
              <a:rPr lang="en-US" sz="1800" b="1" i="0" u="none" strike="noStrike" cap="none">
                <a:solidFill>
                  <a:srgbClr val="262626"/>
                </a:solidFill>
                <a:latin typeface="Century Gothic"/>
                <a:ea typeface="Century Gothic"/>
                <a:cs typeface="Century Gothic"/>
                <a:sym typeface="Century Gothic"/>
              </a:rPr>
              <a:t>Before going into details of yolo, lets discuss how general object localization work</a:t>
            </a:r>
            <a:endParaRPr sz="3200" b="1" i="0" u="none" strike="noStrike" cap="none">
              <a:solidFill>
                <a:srgbClr val="262626"/>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
          <p:cNvSpPr txBox="1">
            <a:spLocks noGrp="1"/>
          </p:cNvSpPr>
          <p:nvPr>
            <p:ph type="title"/>
          </p:nvPr>
        </p:nvSpPr>
        <p:spPr>
          <a:xfrm>
            <a:off x="1946787" y="624110"/>
            <a:ext cx="9557825"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Detection Procedure</a:t>
            </a:r>
            <a:endParaRPr>
              <a:latin typeface="Century Gothic"/>
              <a:ea typeface="Century Gothic"/>
              <a:cs typeface="Century Gothic"/>
              <a:sym typeface="Century Gothic"/>
            </a:endParaRPr>
          </a:p>
        </p:txBody>
      </p:sp>
      <p:pic>
        <p:nvPicPr>
          <p:cNvPr id="202" name="Google Shape;202;p4" descr="A collage of images of a person and a dog&#10;&#10;Description automatically generated with medium confidence"/>
          <p:cNvPicPr preferRelativeResize="0">
            <a:picLocks noGrp="1"/>
          </p:cNvPicPr>
          <p:nvPr>
            <p:ph type="body" idx="1"/>
          </p:nvPr>
        </p:nvPicPr>
        <p:blipFill rotWithShape="1">
          <a:blip r:embed="rId3">
            <a:alphaModFix/>
          </a:blip>
          <a:srcRect/>
          <a:stretch/>
        </p:blipFill>
        <p:spPr>
          <a:xfrm>
            <a:off x="3760584" y="2900516"/>
            <a:ext cx="8431416" cy="3957483"/>
          </a:xfrm>
          <a:prstGeom prst="rect">
            <a:avLst/>
          </a:prstGeom>
          <a:noFill/>
          <a:ln>
            <a:noFill/>
          </a:ln>
        </p:spPr>
      </p:pic>
      <p:sp>
        <p:nvSpPr>
          <p:cNvPr id="203" name="Google Shape;203;p4"/>
          <p:cNvSpPr txBox="1"/>
          <p:nvPr/>
        </p:nvSpPr>
        <p:spPr>
          <a:xfrm>
            <a:off x="108155" y="1905001"/>
            <a:ext cx="3795251" cy="3758618"/>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rgbClr val="262626"/>
              </a:buClr>
              <a:buSzPts val="2000"/>
              <a:buFont typeface="Arial"/>
              <a:buChar char="•"/>
            </a:pPr>
            <a:r>
              <a:rPr lang="en-US" sz="2000" b="1" i="0" u="none" strike="noStrike" cap="none">
                <a:solidFill>
                  <a:srgbClr val="262626"/>
                </a:solidFill>
                <a:latin typeface="Century Gothic"/>
                <a:ea typeface="Century Gothic"/>
                <a:cs typeface="Century Gothic"/>
                <a:sym typeface="Century Gothic"/>
              </a:rPr>
              <a:t>For each detection we need a vector containing the confidence score, coordinates of the  bounding box (x,y,h,w), and number of classes (one hot encoded)</a:t>
            </a:r>
            <a:endParaRPr/>
          </a:p>
          <a:p>
            <a:pPr marL="342900" marR="0" lvl="0" indent="-215900" algn="l" rtl="0">
              <a:spcBef>
                <a:spcPts val="0"/>
              </a:spcBef>
              <a:spcAft>
                <a:spcPts val="0"/>
              </a:spcAft>
              <a:buClr>
                <a:srgbClr val="262626"/>
              </a:buClr>
              <a:buSzPts val="2000"/>
              <a:buFont typeface="Arial"/>
              <a:buNone/>
            </a:pPr>
            <a:endParaRPr sz="2000" b="1" i="0" u="none" strike="noStrike" cap="none">
              <a:solidFill>
                <a:srgbClr val="262626"/>
              </a:solidFill>
              <a:latin typeface="Century Gothic"/>
              <a:ea typeface="Century Gothic"/>
              <a:cs typeface="Century Gothic"/>
              <a:sym typeface="Century Gothic"/>
            </a:endParaRPr>
          </a:p>
          <a:p>
            <a:pPr marL="342900" marR="0" lvl="0" indent="-342900" algn="l" rtl="0">
              <a:spcBef>
                <a:spcPts val="0"/>
              </a:spcBef>
              <a:spcAft>
                <a:spcPts val="0"/>
              </a:spcAft>
              <a:buClr>
                <a:srgbClr val="262626"/>
              </a:buClr>
              <a:buSzPts val="2000"/>
              <a:buFont typeface="Arial"/>
              <a:buChar char="•"/>
            </a:pPr>
            <a:r>
              <a:rPr lang="en-US" sz="2000" b="1" i="0" u="none" strike="noStrike" cap="none">
                <a:solidFill>
                  <a:srgbClr val="262626"/>
                </a:solidFill>
                <a:latin typeface="Century Gothic"/>
                <a:ea typeface="Century Gothic"/>
                <a:cs typeface="Century Gothic"/>
                <a:sym typeface="Century Gothic"/>
              </a:rPr>
              <a:t>This vector will be used during training as well as during prediction.</a:t>
            </a:r>
            <a:endParaRPr/>
          </a:p>
          <a:p>
            <a:pPr marL="0" marR="0" lvl="0" indent="0" algn="l" rtl="0">
              <a:spcBef>
                <a:spcPts val="0"/>
              </a:spcBef>
              <a:spcAft>
                <a:spcPts val="0"/>
              </a:spcAft>
              <a:buClr>
                <a:srgbClr val="262626"/>
              </a:buClr>
              <a:buSzPts val="2000"/>
              <a:buFont typeface="Century Gothic"/>
              <a:buNone/>
            </a:pPr>
            <a:endParaRPr sz="2000" b="1" i="0" u="none" strike="noStrike" cap="none">
              <a:solidFill>
                <a:srgbClr val="262626"/>
              </a:solidFill>
              <a:latin typeface="Century Gothic"/>
              <a:ea typeface="Century Gothic"/>
              <a:cs typeface="Century Gothic"/>
              <a:sym typeface="Century Gothic"/>
            </a:endParaRPr>
          </a:p>
          <a:p>
            <a:pPr marL="0" marR="0" lvl="0" indent="0" algn="l" rtl="0">
              <a:spcBef>
                <a:spcPts val="0"/>
              </a:spcBef>
              <a:spcAft>
                <a:spcPts val="0"/>
              </a:spcAft>
              <a:buClr>
                <a:srgbClr val="262626"/>
              </a:buClr>
              <a:buSzPts val="2000"/>
              <a:buFont typeface="Century Gothic"/>
              <a:buNone/>
            </a:pPr>
            <a:endParaRPr sz="2000" b="1" i="0" u="none" strike="noStrike" cap="none">
              <a:solidFill>
                <a:srgbClr val="262626"/>
              </a:solidFill>
              <a:latin typeface="Century Gothic"/>
              <a:ea typeface="Century Gothic"/>
              <a:cs typeface="Century Gothic"/>
              <a:sym typeface="Century Gothic"/>
            </a:endParaRPr>
          </a:p>
          <a:p>
            <a:pPr marL="0" marR="0" lvl="0" indent="0" algn="l" rtl="0">
              <a:spcBef>
                <a:spcPts val="0"/>
              </a:spcBef>
              <a:spcAft>
                <a:spcPts val="0"/>
              </a:spcAft>
              <a:buClr>
                <a:srgbClr val="262626"/>
              </a:buClr>
              <a:buSzPts val="2000"/>
              <a:buFont typeface="Century Gothic"/>
              <a:buNone/>
            </a:pPr>
            <a:endParaRPr sz="2000" b="1" i="0" u="none" strike="noStrike" cap="none">
              <a:solidFill>
                <a:srgbClr val="262626"/>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Detection Procedure</a:t>
            </a:r>
            <a:endParaRPr/>
          </a:p>
        </p:txBody>
      </p:sp>
      <p:pic>
        <p:nvPicPr>
          <p:cNvPr id="209" name="Google Shape;209;p5" descr="A picture containing text, screenshot, mobile phone&#10;&#10;Description automatically generated"/>
          <p:cNvPicPr preferRelativeResize="0">
            <a:picLocks noGrp="1"/>
          </p:cNvPicPr>
          <p:nvPr>
            <p:ph type="body" idx="1"/>
          </p:nvPr>
        </p:nvPicPr>
        <p:blipFill rotWithShape="1">
          <a:blip r:embed="rId3">
            <a:alphaModFix/>
          </a:blip>
          <a:srcRect/>
          <a:stretch/>
        </p:blipFill>
        <p:spPr>
          <a:xfrm>
            <a:off x="2035277" y="1392374"/>
            <a:ext cx="8534400" cy="2796168"/>
          </a:xfrm>
          <a:prstGeom prst="rect">
            <a:avLst/>
          </a:prstGeom>
          <a:noFill/>
          <a:ln>
            <a:noFill/>
          </a:ln>
        </p:spPr>
      </p:pic>
      <p:pic>
        <p:nvPicPr>
          <p:cNvPr id="210" name="Google Shape;210;p5" descr="A picture containing text, dog, screenshot, graphic design&#10;&#10;Description automatically generated"/>
          <p:cNvPicPr preferRelativeResize="0"/>
          <p:nvPr/>
        </p:nvPicPr>
        <p:blipFill rotWithShape="1">
          <a:blip r:embed="rId4">
            <a:alphaModFix/>
          </a:blip>
          <a:srcRect/>
          <a:stretch/>
        </p:blipFill>
        <p:spPr>
          <a:xfrm>
            <a:off x="2035277" y="4274248"/>
            <a:ext cx="8534400" cy="25837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txBox="1">
            <a:spLocks noGrp="1"/>
          </p:cNvSpPr>
          <p:nvPr>
            <p:ph type="title"/>
          </p:nvPr>
        </p:nvSpPr>
        <p:spPr>
          <a:xfrm>
            <a:off x="4086581" y="1641699"/>
            <a:ext cx="4296696" cy="3048000"/>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Clr>
                <a:srgbClr val="262626"/>
              </a:buClr>
              <a:buSzPts val="1600"/>
              <a:buFont typeface="Arial"/>
              <a:buChar char="•"/>
            </a:pPr>
            <a:r>
              <a:rPr lang="en-US" sz="1600" b="1"/>
              <a:t>We split the image into an S*S grid (here for explanation we consider 4x4 grids)</a:t>
            </a:r>
            <a:br>
              <a:rPr lang="en-US" sz="1600" b="1"/>
            </a:br>
            <a:br>
              <a:rPr lang="en-US" sz="1600" b="1"/>
            </a:br>
            <a:r>
              <a:rPr lang="en-US" sz="1600" b="1"/>
              <a:t>Each cell predicts boxes(x,y,w,h) and confidences of each box.</a:t>
            </a:r>
            <a:br>
              <a:rPr lang="en-US" sz="1600" b="1"/>
            </a:br>
            <a:br>
              <a:rPr lang="en-US" sz="1400" b="1"/>
            </a:br>
            <a:br>
              <a:rPr lang="en-US" sz="1400" b="1"/>
            </a:br>
            <a:br>
              <a:rPr lang="en-US" sz="1400" b="1"/>
            </a:br>
            <a:endParaRPr sz="1400" b="1"/>
          </a:p>
        </p:txBody>
      </p:sp>
      <p:pic>
        <p:nvPicPr>
          <p:cNvPr id="216" name="Google Shape;216;p6" descr="A yellow sign with black text&#10;&#10;Description automatically generated with low confidence"/>
          <p:cNvPicPr preferRelativeResize="0">
            <a:picLocks noGrp="1"/>
          </p:cNvPicPr>
          <p:nvPr>
            <p:ph type="body" idx="1"/>
          </p:nvPr>
        </p:nvPicPr>
        <p:blipFill rotWithShape="1">
          <a:blip r:embed="rId3">
            <a:alphaModFix/>
          </a:blip>
          <a:srcRect/>
          <a:stretch/>
        </p:blipFill>
        <p:spPr>
          <a:xfrm>
            <a:off x="195775" y="1364801"/>
            <a:ext cx="3612950" cy="2909197"/>
          </a:xfrm>
          <a:prstGeom prst="rect">
            <a:avLst/>
          </a:prstGeom>
          <a:noFill/>
          <a:ln>
            <a:noFill/>
          </a:ln>
        </p:spPr>
      </p:pic>
      <p:sp>
        <p:nvSpPr>
          <p:cNvPr id="217" name="Google Shape;217;p6"/>
          <p:cNvSpPr txBox="1"/>
          <p:nvPr/>
        </p:nvSpPr>
        <p:spPr>
          <a:xfrm>
            <a:off x="2155389" y="360809"/>
            <a:ext cx="8911687" cy="128089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262626"/>
              </a:buClr>
              <a:buSzPts val="3600"/>
              <a:buFont typeface="Century Gothic"/>
              <a:buNone/>
            </a:pPr>
            <a:r>
              <a:rPr lang="en-US" sz="3600" b="1" i="0" u="none" strike="noStrike" cap="none">
                <a:solidFill>
                  <a:srgbClr val="262626"/>
                </a:solidFill>
                <a:latin typeface="Century Gothic"/>
                <a:ea typeface="Century Gothic"/>
                <a:cs typeface="Century Gothic"/>
                <a:sym typeface="Century Gothic"/>
              </a:rPr>
              <a:t>Multiple Objects Detection Using YOLO</a:t>
            </a:r>
            <a:endParaRPr/>
          </a:p>
        </p:txBody>
      </p:sp>
      <p:pic>
        <p:nvPicPr>
          <p:cNvPr id="218" name="Google Shape;218;p6" descr="A picture containing screenshot, multimedia software, square, graphics software&#10;&#10;Description automatically generated"/>
          <p:cNvPicPr preferRelativeResize="0"/>
          <p:nvPr/>
        </p:nvPicPr>
        <p:blipFill rotWithShape="1">
          <a:blip r:embed="rId4">
            <a:alphaModFix/>
          </a:blip>
          <a:srcRect/>
          <a:stretch/>
        </p:blipFill>
        <p:spPr>
          <a:xfrm>
            <a:off x="4542503" y="3247226"/>
            <a:ext cx="7646209" cy="3635940"/>
          </a:xfrm>
          <a:prstGeom prst="rect">
            <a:avLst/>
          </a:prstGeom>
          <a:noFill/>
          <a:ln>
            <a:noFill/>
          </a:ln>
        </p:spPr>
      </p:pic>
      <p:sp>
        <p:nvSpPr>
          <p:cNvPr id="219" name="Google Shape;219;p6"/>
          <p:cNvSpPr txBox="1"/>
          <p:nvPr/>
        </p:nvSpPr>
        <p:spPr>
          <a:xfrm>
            <a:off x="146614" y="4446589"/>
            <a:ext cx="4296696" cy="3048000"/>
          </a:xfrm>
          <a:prstGeom prst="rect">
            <a:avLst/>
          </a:prstGeom>
          <a:noFill/>
          <a:ln>
            <a:noFill/>
          </a:ln>
        </p:spPr>
        <p:txBody>
          <a:bodyPr spcFirstLastPara="1" wrap="square" lIns="91425" tIns="45700" rIns="91425" bIns="45700" anchor="t" anchorCtr="0">
            <a:normAutofit/>
          </a:bodyPr>
          <a:lstStyle/>
          <a:p>
            <a:pPr marL="285750" marR="0" lvl="0" indent="-285750" algn="l" rtl="0">
              <a:spcBef>
                <a:spcPts val="0"/>
              </a:spcBef>
              <a:spcAft>
                <a:spcPts val="0"/>
              </a:spcAft>
              <a:buClr>
                <a:srgbClr val="262626"/>
              </a:buClr>
              <a:buSzPts val="1600"/>
              <a:buFont typeface="Arial"/>
              <a:buChar char="•"/>
            </a:pPr>
            <a:br>
              <a:rPr lang="en-US" sz="1600" b="1" i="0" u="none" strike="noStrike" cap="none">
                <a:solidFill>
                  <a:srgbClr val="262626"/>
                </a:solidFill>
                <a:latin typeface="Century Gothic"/>
                <a:ea typeface="Century Gothic"/>
                <a:cs typeface="Century Gothic"/>
                <a:sym typeface="Century Gothic"/>
              </a:rPr>
            </a:br>
            <a:br>
              <a:rPr lang="en-US" sz="1400" b="1" i="0" u="none" strike="noStrike" cap="none">
                <a:solidFill>
                  <a:srgbClr val="262626"/>
                </a:solidFill>
                <a:latin typeface="Century Gothic"/>
                <a:ea typeface="Century Gothic"/>
                <a:cs typeface="Century Gothic"/>
                <a:sym typeface="Century Gothic"/>
              </a:rPr>
            </a:br>
            <a:br>
              <a:rPr lang="en-US" sz="1400" b="1" i="0" u="none" strike="noStrike" cap="none">
                <a:solidFill>
                  <a:srgbClr val="262626"/>
                </a:solidFill>
                <a:latin typeface="Century Gothic"/>
                <a:ea typeface="Century Gothic"/>
                <a:cs typeface="Century Gothic"/>
                <a:sym typeface="Century Gothic"/>
              </a:rPr>
            </a:br>
            <a:br>
              <a:rPr lang="en-US" sz="1400" b="1" i="0" u="none" strike="noStrike" cap="none">
                <a:solidFill>
                  <a:srgbClr val="262626"/>
                </a:solidFill>
                <a:latin typeface="Century Gothic"/>
                <a:ea typeface="Century Gothic"/>
                <a:cs typeface="Century Gothic"/>
                <a:sym typeface="Century Gothic"/>
              </a:rPr>
            </a:br>
            <a:endParaRPr sz="1400" b="1" i="0" u="none" strike="noStrike" cap="none">
              <a:solidFill>
                <a:srgbClr val="262626"/>
              </a:solidFill>
              <a:latin typeface="Century Gothic"/>
              <a:ea typeface="Century Gothic"/>
              <a:cs typeface="Century Gothic"/>
              <a:sym typeface="Century Gothic"/>
            </a:endParaRPr>
          </a:p>
        </p:txBody>
      </p:sp>
      <p:sp>
        <p:nvSpPr>
          <p:cNvPr id="220" name="Google Shape;220;p6"/>
          <p:cNvSpPr txBox="1"/>
          <p:nvPr/>
        </p:nvSpPr>
        <p:spPr>
          <a:xfrm>
            <a:off x="879025" y="4522484"/>
            <a:ext cx="374213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chemeClr val="dk1"/>
                </a:solidFill>
                <a:latin typeface="Century Gothic"/>
                <a:ea typeface="Century Gothic"/>
                <a:cs typeface="Century Gothic"/>
                <a:sym typeface="Century Gothic"/>
              </a:rPr>
              <a:t>Each grid cell then checks if it contains (part of) a known object and which class the object belongs to. If an object is present, the cell draws possible bounding boxes around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a:t>Training Dataset</a:t>
            </a:r>
            <a:endParaRPr/>
          </a:p>
        </p:txBody>
      </p:sp>
      <p:pic>
        <p:nvPicPr>
          <p:cNvPr id="226" name="Google Shape;226;p7" descr="A picture containing text, screenshot&#10;&#10;Description automatically generated"/>
          <p:cNvPicPr preferRelativeResize="0">
            <a:picLocks noGrp="1"/>
          </p:cNvPicPr>
          <p:nvPr>
            <p:ph type="body" idx="1"/>
          </p:nvPr>
        </p:nvPicPr>
        <p:blipFill rotWithShape="1">
          <a:blip r:embed="rId3">
            <a:alphaModFix/>
          </a:blip>
          <a:srcRect/>
          <a:stretch/>
        </p:blipFill>
        <p:spPr>
          <a:xfrm>
            <a:off x="4178710" y="1693183"/>
            <a:ext cx="8013290" cy="4233631"/>
          </a:xfrm>
          <a:prstGeom prst="rect">
            <a:avLst/>
          </a:prstGeom>
          <a:noFill/>
          <a:ln>
            <a:noFill/>
          </a:ln>
        </p:spPr>
      </p:pic>
      <p:sp>
        <p:nvSpPr>
          <p:cNvPr id="227" name="Google Shape;227;p7"/>
          <p:cNvSpPr txBox="1"/>
          <p:nvPr/>
        </p:nvSpPr>
        <p:spPr>
          <a:xfrm>
            <a:off x="360155" y="1693183"/>
            <a:ext cx="3710400" cy="3048000"/>
          </a:xfrm>
          <a:prstGeom prst="rect">
            <a:avLst/>
          </a:prstGeom>
          <a:noFill/>
          <a:ln>
            <a:noFill/>
          </a:ln>
        </p:spPr>
        <p:txBody>
          <a:bodyPr spcFirstLastPara="1" wrap="square" lIns="91425" tIns="45700" rIns="91425" bIns="45700" anchor="t" anchorCtr="0">
            <a:normAutofit lnSpcReduction="10000"/>
          </a:bodyPr>
          <a:lstStyle/>
          <a:p>
            <a:pPr marL="285750" marR="0" lvl="0" indent="-285750" algn="l" rtl="0">
              <a:spcBef>
                <a:spcPts val="0"/>
              </a:spcBef>
              <a:spcAft>
                <a:spcPts val="0"/>
              </a:spcAft>
              <a:buClr>
                <a:srgbClr val="262626"/>
              </a:buClr>
              <a:buSzPts val="1600"/>
              <a:buFont typeface="Arial"/>
              <a:buChar char="•"/>
            </a:pPr>
            <a:r>
              <a:rPr lang="en-US" sz="1600" b="1">
                <a:solidFill>
                  <a:srgbClr val="262626"/>
                </a:solidFill>
                <a:latin typeface="Century Gothic"/>
                <a:ea typeface="Century Gothic"/>
                <a:cs typeface="Century Gothic"/>
                <a:sym typeface="Century Gothic"/>
              </a:rPr>
              <a:t>For training we need annotated images with bounding boxes coordinate of each class in an image</a:t>
            </a:r>
            <a:br>
              <a:rPr lang="en-US" sz="1600" b="1">
                <a:solidFill>
                  <a:srgbClr val="262626"/>
                </a:solidFill>
                <a:latin typeface="Century Gothic"/>
                <a:ea typeface="Century Gothic"/>
                <a:cs typeface="Century Gothic"/>
                <a:sym typeface="Century Gothic"/>
              </a:rPr>
            </a:br>
            <a:br>
              <a:rPr lang="en-US" sz="1600" b="1">
                <a:solidFill>
                  <a:srgbClr val="262626"/>
                </a:solidFill>
                <a:latin typeface="Century Gothic"/>
                <a:ea typeface="Century Gothic"/>
                <a:cs typeface="Century Gothic"/>
                <a:sym typeface="Century Gothic"/>
              </a:rPr>
            </a:br>
            <a:r>
              <a:rPr lang="en-US" sz="1600" b="1">
                <a:solidFill>
                  <a:srgbClr val="262626"/>
                </a:solidFill>
                <a:latin typeface="Century Gothic"/>
                <a:ea typeface="Century Gothic"/>
                <a:cs typeface="Century Gothic"/>
                <a:sym typeface="Century Gothic"/>
              </a:rPr>
              <a:t>Labelimg was used for annotating images of my task.</a:t>
            </a:r>
            <a:endParaRPr/>
          </a:p>
          <a:p>
            <a:pPr marL="285750" marR="0" lvl="0" indent="-184150" algn="l" rtl="0">
              <a:spcBef>
                <a:spcPts val="0"/>
              </a:spcBef>
              <a:spcAft>
                <a:spcPts val="0"/>
              </a:spcAft>
              <a:buClr>
                <a:srgbClr val="262626"/>
              </a:buClr>
              <a:buSzPts val="1600"/>
              <a:buFont typeface="Arial"/>
              <a:buNone/>
            </a:pPr>
            <a:endParaRPr sz="1600" b="1">
              <a:solidFill>
                <a:srgbClr val="262626"/>
              </a:solidFill>
              <a:latin typeface="Century Gothic"/>
              <a:ea typeface="Century Gothic"/>
              <a:cs typeface="Century Gothic"/>
              <a:sym typeface="Century Gothic"/>
            </a:endParaRPr>
          </a:p>
          <a:p>
            <a:pPr marL="285750" marR="0" lvl="0" indent="-285750" algn="l" rtl="0">
              <a:spcBef>
                <a:spcPts val="0"/>
              </a:spcBef>
              <a:spcAft>
                <a:spcPts val="0"/>
              </a:spcAft>
              <a:buClr>
                <a:srgbClr val="262626"/>
              </a:buClr>
              <a:buSzPts val="1400"/>
              <a:buFont typeface="Arial"/>
              <a:buChar char="•"/>
            </a:pPr>
            <a:r>
              <a:rPr lang="en-US" sz="1400" b="1" u="sng">
                <a:solidFill>
                  <a:srgbClr val="262626"/>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https://github.com/heartexlabs/labelImg</a:t>
            </a:r>
            <a:r>
              <a:rPr lang="en-US" sz="1400" b="1">
                <a:solidFill>
                  <a:srgbClr val="262626"/>
                </a:solidFill>
                <a:latin typeface="Century Gothic"/>
                <a:ea typeface="Century Gothic"/>
                <a:cs typeface="Century Gothic"/>
                <a:sym typeface="Century Gothic"/>
              </a:rPr>
              <a:t> </a:t>
            </a:r>
            <a:br>
              <a:rPr lang="en-US" sz="1400" b="1">
                <a:solidFill>
                  <a:srgbClr val="262626"/>
                </a:solidFill>
                <a:latin typeface="Century Gothic"/>
                <a:ea typeface="Century Gothic"/>
                <a:cs typeface="Century Gothic"/>
                <a:sym typeface="Century Gothic"/>
              </a:rPr>
            </a:br>
            <a:br>
              <a:rPr lang="en-US" sz="1400" b="1">
                <a:solidFill>
                  <a:srgbClr val="262626"/>
                </a:solidFill>
                <a:latin typeface="Century Gothic"/>
                <a:ea typeface="Century Gothic"/>
                <a:cs typeface="Century Gothic"/>
                <a:sym typeface="Century Gothic"/>
              </a:rPr>
            </a:br>
            <a:br>
              <a:rPr lang="en-US" sz="1400" b="1">
                <a:solidFill>
                  <a:srgbClr val="262626"/>
                </a:solidFill>
                <a:latin typeface="Century Gothic"/>
                <a:ea typeface="Century Gothic"/>
                <a:cs typeface="Century Gothic"/>
                <a:sym typeface="Century Gothic"/>
              </a:rPr>
            </a:br>
            <a:endParaRPr sz="1400" b="1">
              <a:solidFill>
                <a:srgbClr val="262626"/>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8"/>
          <p:cNvSpPr txBox="1">
            <a:spLocks noGrp="1"/>
          </p:cNvSpPr>
          <p:nvPr>
            <p:ph type="title"/>
          </p:nvPr>
        </p:nvSpPr>
        <p:spPr>
          <a:xfrm>
            <a:off x="1640156" y="869916"/>
            <a:ext cx="8911687" cy="128089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262626"/>
              </a:buClr>
              <a:buSzPts val="2400"/>
              <a:buFont typeface="Century Gothic"/>
              <a:buNone/>
            </a:pPr>
            <a:r>
              <a:rPr lang="en-US" sz="2400" b="1">
                <a:latin typeface="Century Gothic"/>
                <a:ea typeface="Century Gothic"/>
                <a:cs typeface="Century Gothic"/>
                <a:sym typeface="Century Gothic"/>
              </a:rPr>
              <a:t>After Training for adequate amount of epoch, if we feed an image to model it should detect and classify object as below; </a:t>
            </a:r>
            <a:endParaRPr/>
          </a:p>
        </p:txBody>
      </p:sp>
      <p:pic>
        <p:nvPicPr>
          <p:cNvPr id="233" name="Google Shape;233;p8" descr="A picture containing screenshot, text&#10;&#10;Description automatically generated"/>
          <p:cNvPicPr preferRelativeResize="0">
            <a:picLocks noGrp="1"/>
          </p:cNvPicPr>
          <p:nvPr>
            <p:ph type="body" idx="1"/>
          </p:nvPr>
        </p:nvPicPr>
        <p:blipFill rotWithShape="1">
          <a:blip r:embed="rId3">
            <a:alphaModFix/>
          </a:blip>
          <a:srcRect/>
          <a:stretch/>
        </p:blipFill>
        <p:spPr>
          <a:xfrm>
            <a:off x="3280313" y="2739887"/>
            <a:ext cx="8911687" cy="41181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1640591" y="851204"/>
            <a:ext cx="8910817" cy="1479041"/>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3C3C3C"/>
              </a:buClr>
              <a:buSzPts val="2400"/>
              <a:buFont typeface="Roboto"/>
              <a:buNone/>
            </a:pPr>
            <a:r>
              <a:rPr lang="en-US" sz="2400" b="1" i="0">
                <a:solidFill>
                  <a:srgbClr val="3C3C3C"/>
                </a:solidFill>
                <a:latin typeface="Roboto"/>
                <a:ea typeface="Roboto"/>
                <a:cs typeface="Roboto"/>
                <a:sym typeface="Roboto"/>
              </a:rPr>
              <a:t>Intersection Over Union</a:t>
            </a:r>
            <a:r>
              <a:rPr lang="en-US" sz="2400" b="0" i="0">
                <a:solidFill>
                  <a:srgbClr val="3C3C3C"/>
                </a:solidFill>
                <a:latin typeface="Roboto"/>
                <a:ea typeface="Roboto"/>
                <a:cs typeface="Roboto"/>
                <a:sym typeface="Roboto"/>
              </a:rPr>
              <a:t> </a:t>
            </a:r>
            <a:r>
              <a:rPr lang="en-US" sz="2400" b="1" i="0">
                <a:solidFill>
                  <a:srgbClr val="3C3C3C"/>
                </a:solidFill>
                <a:latin typeface="Roboto"/>
                <a:ea typeface="Roboto"/>
                <a:cs typeface="Roboto"/>
                <a:sym typeface="Roboto"/>
              </a:rPr>
              <a:t>(IoU) </a:t>
            </a:r>
            <a:r>
              <a:rPr lang="en-US" sz="2400" b="0" i="0">
                <a:solidFill>
                  <a:srgbClr val="3C3C3C"/>
                </a:solidFill>
                <a:latin typeface="Roboto"/>
                <a:ea typeface="Roboto"/>
                <a:cs typeface="Roboto"/>
                <a:sym typeface="Roboto"/>
              </a:rPr>
              <a:t>is a number that quantifies the degree of overlap between two boxes. In this case of object detection, </a:t>
            </a:r>
            <a:r>
              <a:rPr lang="en-US" sz="2400" b="1" i="0">
                <a:solidFill>
                  <a:srgbClr val="3C3C3C"/>
                </a:solidFill>
                <a:latin typeface="Roboto"/>
                <a:ea typeface="Roboto"/>
                <a:cs typeface="Roboto"/>
                <a:sym typeface="Roboto"/>
              </a:rPr>
              <a:t>IoU </a:t>
            </a:r>
            <a:r>
              <a:rPr lang="en-US" sz="2400" b="0" i="0">
                <a:solidFill>
                  <a:srgbClr val="3C3C3C"/>
                </a:solidFill>
                <a:latin typeface="Roboto"/>
                <a:ea typeface="Roboto"/>
                <a:cs typeface="Roboto"/>
                <a:sym typeface="Roboto"/>
              </a:rPr>
              <a:t>evaluates the overlap of the </a:t>
            </a:r>
            <a:r>
              <a:rPr lang="en-US" sz="2400" b="1" i="0">
                <a:solidFill>
                  <a:srgbClr val="3C3C3C"/>
                </a:solidFill>
                <a:latin typeface="Roboto"/>
                <a:ea typeface="Roboto"/>
                <a:cs typeface="Roboto"/>
                <a:sym typeface="Roboto"/>
              </a:rPr>
              <a:t>Ground Truth(white)</a:t>
            </a:r>
            <a:r>
              <a:rPr lang="en-US" sz="2400" b="0" i="0">
                <a:solidFill>
                  <a:srgbClr val="3C3C3C"/>
                </a:solidFill>
                <a:latin typeface="Roboto"/>
                <a:ea typeface="Roboto"/>
                <a:cs typeface="Roboto"/>
                <a:sym typeface="Roboto"/>
              </a:rPr>
              <a:t> and </a:t>
            </a:r>
            <a:r>
              <a:rPr lang="en-US" sz="2400" b="1" i="0">
                <a:solidFill>
                  <a:srgbClr val="3C3C3C"/>
                </a:solidFill>
                <a:latin typeface="Roboto"/>
                <a:ea typeface="Roboto"/>
                <a:cs typeface="Roboto"/>
                <a:sym typeface="Roboto"/>
              </a:rPr>
              <a:t>Predictions </a:t>
            </a:r>
            <a:r>
              <a:rPr lang="en-US" sz="2400" b="0" i="0">
                <a:solidFill>
                  <a:srgbClr val="3C3C3C"/>
                </a:solidFill>
                <a:latin typeface="Roboto"/>
                <a:ea typeface="Roboto"/>
                <a:cs typeface="Roboto"/>
                <a:sym typeface="Roboto"/>
              </a:rPr>
              <a:t>region</a:t>
            </a:r>
            <a:endParaRPr sz="2400"/>
          </a:p>
        </p:txBody>
      </p:sp>
      <p:pic>
        <p:nvPicPr>
          <p:cNvPr id="239" name="Google Shape;239;p9" descr="A person petting a cat on a deck&#10;&#10;Description automatically generated with medium confidence"/>
          <p:cNvPicPr preferRelativeResize="0">
            <a:picLocks noGrp="1"/>
          </p:cNvPicPr>
          <p:nvPr>
            <p:ph type="body" idx="1"/>
          </p:nvPr>
        </p:nvPicPr>
        <p:blipFill rotWithShape="1">
          <a:blip r:embed="rId3">
            <a:alphaModFix/>
          </a:blip>
          <a:srcRect/>
          <a:stretch/>
        </p:blipFill>
        <p:spPr>
          <a:xfrm>
            <a:off x="4586024" y="3193394"/>
            <a:ext cx="7605976" cy="3664606"/>
          </a:xfrm>
          <a:prstGeom prst="rect">
            <a:avLst/>
          </a:prstGeom>
          <a:noFill/>
          <a:ln>
            <a:noFill/>
          </a:ln>
        </p:spPr>
      </p:pic>
      <p:pic>
        <p:nvPicPr>
          <p:cNvPr id="240" name="Google Shape;240;p9" descr="A picture containing screenshot, diagram, rectangle, line&#10;&#10;Description automatically generated"/>
          <p:cNvPicPr preferRelativeResize="0"/>
          <p:nvPr/>
        </p:nvPicPr>
        <p:blipFill rotWithShape="1">
          <a:blip r:embed="rId4">
            <a:alphaModFix/>
          </a:blip>
          <a:srcRect/>
          <a:stretch/>
        </p:blipFill>
        <p:spPr>
          <a:xfrm>
            <a:off x="636883" y="4058632"/>
            <a:ext cx="3642360" cy="1729740"/>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842</Words>
  <Application>Microsoft Office PowerPoint</Application>
  <PresentationFormat>Widescreen</PresentationFormat>
  <Paragraphs>67</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Noto Sans Symbols</vt:lpstr>
      <vt:lpstr>Roboto</vt:lpstr>
      <vt:lpstr>Arial</vt:lpstr>
      <vt:lpstr>Calibri</vt:lpstr>
      <vt:lpstr>Wingdings</vt:lpstr>
      <vt:lpstr>Century Gothic</vt:lpstr>
      <vt:lpstr>Rubik</vt:lpstr>
      <vt:lpstr>Wisp</vt:lpstr>
      <vt:lpstr>   Object Detection</vt:lpstr>
      <vt:lpstr>Object Detection Models</vt:lpstr>
      <vt:lpstr>Detection Procedure</vt:lpstr>
      <vt:lpstr>Detection Procedure</vt:lpstr>
      <vt:lpstr>Detection Procedure</vt:lpstr>
      <vt:lpstr>We split the image into an S*S grid (here for explanation we consider 4x4 grids)  Each cell predicts boxes(x,y,w,h) and confidences of each box.    </vt:lpstr>
      <vt:lpstr>Training Dataset</vt:lpstr>
      <vt:lpstr>After Training for adequate amount of epoch, if we feed an image to model it should detect and classify object as below; </vt:lpstr>
      <vt:lpstr>Intersection Over Union (IoU) is a number that quantifies the degree of overlap between two boxes. In this case of object detection, IoU evaluates the overlap of the Ground Truth(white) and Predictions region</vt:lpstr>
      <vt:lpstr>Non Maximum Suppression is a technique that selects a single entity out of many overlapping entities (for example bounding boxes in object detection). The criteria is usually discarding entities that are below a given threshold bound.</vt:lpstr>
      <vt:lpstr>Here I trained YOLO model for three classes i.e. helmet, safety glasses, and safety vest for 100 epoch, and result is quite acceptable. I test it on video as well as on image.</vt:lpstr>
      <vt:lpstr>In F1 confidence curve we can see that category of safety glasses weren’t as much detected as other classes. The only reason is because of the dataset and annotation. We do not have the enough dataset for safety glasses</vt:lpstr>
      <vt:lpstr>Detection of Object from Satellite Images</vt:lpstr>
      <vt:lpstr>Limitation of YOLO Architecture</vt:lpstr>
      <vt:lpstr>Applications of Object Detection</vt:lpstr>
      <vt:lpstr>Further extension of this task</vt:lpstr>
      <vt:lpstr>Further extension of this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Object Detection</dc:title>
  <dc:creator>shahkar khan</dc:creator>
  <cp:lastModifiedBy>shahkar khan</cp:lastModifiedBy>
  <cp:revision>1</cp:revision>
  <dcterms:created xsi:type="dcterms:W3CDTF">2023-05-18T18:23:49Z</dcterms:created>
  <dcterms:modified xsi:type="dcterms:W3CDTF">2023-06-28T04:33:02Z</dcterms:modified>
</cp:coreProperties>
</file>